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40"/>
  </p:notesMasterIdLst>
  <p:sldIdLst>
    <p:sldId id="256" r:id="rId2"/>
    <p:sldId id="257" r:id="rId3"/>
    <p:sldId id="278" r:id="rId4"/>
    <p:sldId id="268" r:id="rId5"/>
    <p:sldId id="307" r:id="rId6"/>
    <p:sldId id="308" r:id="rId7"/>
    <p:sldId id="304" r:id="rId8"/>
    <p:sldId id="260" r:id="rId9"/>
    <p:sldId id="311" r:id="rId10"/>
    <p:sldId id="312" r:id="rId11"/>
    <p:sldId id="264" r:id="rId12"/>
    <p:sldId id="280" r:id="rId13"/>
    <p:sldId id="296" r:id="rId14"/>
    <p:sldId id="258" r:id="rId15"/>
    <p:sldId id="298" r:id="rId16"/>
    <p:sldId id="299" r:id="rId17"/>
    <p:sldId id="295" r:id="rId18"/>
    <p:sldId id="259" r:id="rId19"/>
    <p:sldId id="297" r:id="rId20"/>
    <p:sldId id="261" r:id="rId21"/>
    <p:sldId id="282" r:id="rId22"/>
    <p:sldId id="281" r:id="rId23"/>
    <p:sldId id="279" r:id="rId24"/>
    <p:sldId id="267" r:id="rId25"/>
    <p:sldId id="291" r:id="rId26"/>
    <p:sldId id="292" r:id="rId27"/>
    <p:sldId id="293" r:id="rId28"/>
    <p:sldId id="271" r:id="rId29"/>
    <p:sldId id="277" r:id="rId30"/>
    <p:sldId id="301" r:id="rId31"/>
    <p:sldId id="294" r:id="rId32"/>
    <p:sldId id="302" r:id="rId33"/>
    <p:sldId id="273" r:id="rId34"/>
    <p:sldId id="303" r:id="rId35"/>
    <p:sldId id="274" r:id="rId36"/>
    <p:sldId id="276" r:id="rId37"/>
    <p:sldId id="310" r:id="rId38"/>
    <p:sldId id="309" r:id="rId39"/>
  </p:sldIdLst>
  <p:sldSz cx="9144000" cy="5143500" type="screen16x9"/>
  <p:notesSz cx="6858000" cy="9144000"/>
  <p:embeddedFontLst>
    <p:embeddedFont>
      <p:font typeface="Open Sans" panose="020B0604020202020204" charset="0"/>
      <p:regular r:id="rId41"/>
      <p:bold r:id="rId42"/>
      <p:italic r:id="rId43"/>
      <p:boldItalic r:id="rId44"/>
    </p:embeddedFont>
    <p:embeddedFont>
      <p:font typeface="Economica" panose="020B0604020202020204" charset="0"/>
      <p:regular r:id="rId45"/>
      <p:bold r:id="rId46"/>
      <p:italic r:id="rId47"/>
      <p:boldItalic r:id="rId48"/>
    </p:embeddedFont>
    <p:embeddedFont>
      <p:font typeface="Bell MT" panose="02020503060305020303" pitchFamily="18" charset="0"/>
      <p:regular r:id="rId49"/>
      <p:bold r:id="rId50"/>
      <p: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55"/>
    <p:restoredTop sz="94643"/>
  </p:normalViewPr>
  <p:slideViewPr>
    <p:cSldViewPr snapToGrid="0">
      <p:cViewPr varScale="1">
        <p:scale>
          <a:sx n="87" d="100"/>
          <a:sy n="87" d="100"/>
        </p:scale>
        <p:origin x="102" y="8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c:rich>
      </c:tx>
      <c:overlay val="1"/>
    </c:title>
    <c:autoTitleDeleted val="0"/>
    <c:plotArea>
      <c:layout/>
      <c:barChart>
        <c:barDir val="bar"/>
        <c:grouping val="clustered"/>
        <c:varyColors val="0"/>
        <c:ser>
          <c:idx val="0"/>
          <c:order val="0"/>
          <c:tx>
            <c:strRef>
              <c:f>Sheet1!$B$1</c:f>
              <c:strCache>
                <c:ptCount val="1"/>
                <c:pt idx="0">
                  <c:v>Percentage of complaints</c:v>
                </c:pt>
              </c:strCache>
            </c:strRef>
          </c:tx>
          <c:spPr>
            <a:solidFill>
              <a:srgbClr val="2875DD"/>
            </a:solidFill>
            <a:ln>
              <a:solidFill>
                <a:srgbClr val="2875DD"/>
              </a:solidFill>
            </a:ln>
          </c:spPr>
          <c:invertIfNegative val="0"/>
          <c:dLbls>
            <c:dLbl>
              <c:idx val="0"/>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584-6A4F-85C7-E1920E01F4A6}"/>
                </c:ext>
              </c:extLst>
            </c:dLbl>
            <c:dLbl>
              <c:idx val="1"/>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584-6A4F-85C7-E1920E01F4A6}"/>
                </c:ext>
              </c:extLst>
            </c:dLbl>
            <c:dLbl>
              <c:idx val="2"/>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584-6A4F-85C7-E1920E01F4A6}"/>
                </c:ext>
              </c:extLst>
            </c:dLbl>
            <c:dLbl>
              <c:idx val="3"/>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584-6A4F-85C7-E1920E01F4A6}"/>
                </c:ext>
              </c:extLst>
            </c:dLbl>
            <c:dLbl>
              <c:idx val="4"/>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584-6A4F-85C7-E1920E01F4A6}"/>
                </c:ext>
              </c:extLst>
            </c:dLbl>
            <c:dLbl>
              <c:idx val="5"/>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584-6A4F-85C7-E1920E01F4A6}"/>
                </c:ext>
              </c:extLst>
            </c:dLbl>
            <c:dLbl>
              <c:idx val="6"/>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8584-6A4F-85C7-E1920E01F4A6}"/>
                </c:ext>
              </c:extLst>
            </c:dLbl>
            <c:spPr>
              <a:noFill/>
              <a:ln>
                <a:noFill/>
              </a:ln>
              <a:effectLst/>
            </c:spPr>
            <c:txPr>
              <a:bodyPr/>
              <a:lstStyle/>
              <a:p>
                <a:pPr>
                  <a:defRPr sz="900" b="0" smtId="4294967295">
                    <a:solidFill>
                      <a:srgbClr val="0F283E"/>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Credit card fraud</c:v>
                </c:pt>
                <c:pt idx="1">
                  <c:v>Employment or tax related fraud</c:v>
                </c:pt>
                <c:pt idx="2">
                  <c:v>Other identity theft</c:v>
                </c:pt>
                <c:pt idx="3">
                  <c:v>Phone or utilities fraud</c:v>
                </c:pt>
                <c:pt idx="4">
                  <c:v>Bank fraud</c:v>
                </c:pt>
                <c:pt idx="5">
                  <c:v>Loan or lease fraud</c:v>
                </c:pt>
                <c:pt idx="6">
                  <c:v>Government documents/ benefits fraud</c:v>
                </c:pt>
              </c:strCache>
            </c:strRef>
          </c:cat>
          <c:val>
            <c:numRef>
              <c:f>Sheet1!$B$2:$B$8</c:f>
              <c:numCache>
                <c:formatCode>General</c:formatCode>
                <c:ptCount val="7"/>
                <c:pt idx="0">
                  <c:v>0.3</c:v>
                </c:pt>
                <c:pt idx="1">
                  <c:v>0.19</c:v>
                </c:pt>
                <c:pt idx="2">
                  <c:v>0.15</c:v>
                </c:pt>
                <c:pt idx="3">
                  <c:v>0.13</c:v>
                </c:pt>
                <c:pt idx="4">
                  <c:v>0.11</c:v>
                </c:pt>
                <c:pt idx="5">
                  <c:v>7.0000000000000007E-2</c:v>
                </c:pt>
                <c:pt idx="6">
                  <c:v>0.06</c:v>
                </c:pt>
              </c:numCache>
            </c:numRef>
          </c:val>
          <c:extLst>
            <c:ext xmlns:c16="http://schemas.microsoft.com/office/drawing/2014/chart" uri="{C3380CC4-5D6E-409C-BE32-E72D297353CC}">
              <c16:uniqueId val="{00000007-8584-6A4F-85C7-E1920E01F4A6}"/>
            </c:ext>
          </c:extLst>
        </c:ser>
        <c:dLbls>
          <c:showLegendKey val="0"/>
          <c:showVal val="0"/>
          <c:showCatName val="0"/>
          <c:showSerName val="0"/>
          <c:showPercent val="0"/>
          <c:showBubbleSize val="0"/>
        </c:dLbls>
        <c:gapWidth val="80"/>
        <c:overlap val="-1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900" b="0" smtId="4294967295">
                <a:solidFill>
                  <a:srgbClr val="0F283E"/>
                </a:solidFill>
                <a:latin typeface="Arial" pitchFamily="34" charset="0"/>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a:solidFill>
                <a:srgbClr val="0F283E"/>
              </a:solidFill>
              <a:prstDash val="dot"/>
            </a:ln>
          </c:spPr>
        </c:majorGridlines>
        <c:title>
          <c:tx>
            <c:rich>
              <a:bodyPr/>
              <a:lstStyle/>
              <a:p>
                <a:pPr>
                  <a:defRPr/>
                </a:pPr>
                <a:r>
                  <a:rPr lang="en-US" sz="900" b="0">
                    <a:solidFill>
                      <a:srgbClr val="0F283E"/>
                    </a:solidFill>
                    <a:latin typeface="Arial" pitchFamily="34" charset="0"/>
                  </a:rPr>
                  <a:t>Percentage of complaints</a:t>
                </a:r>
              </a:p>
            </c:rich>
          </c:tx>
          <c:overlay val="0"/>
        </c:title>
        <c:numFmt formatCode="#,##0.0%" sourceLinked="0"/>
        <c:majorTickMark val="none"/>
        <c:minorTickMark val="none"/>
        <c:tickLblPos val="nextTo"/>
        <c:spPr>
          <a:ln>
            <a:noFill/>
          </a:ln>
        </c:spPr>
        <c:txPr>
          <a:bodyPr/>
          <a:lstStyle/>
          <a:p>
            <a:pPr>
              <a:defRPr sz="900" b="0" smtId="4294967295">
                <a:solidFill>
                  <a:srgbClr val="0F283E"/>
                </a:solidFill>
                <a:latin typeface="Arial" pitchFamily="34" charset="0"/>
              </a:defRPr>
            </a:pPr>
            <a:endParaRPr lang="en-US"/>
          </a:p>
        </c:txPr>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c:rich>
      </c:tx>
      <c:overlay val="1"/>
    </c:title>
    <c:autoTitleDeleted val="0"/>
    <c:plotArea>
      <c:layout/>
      <c:barChart>
        <c:barDir val="col"/>
        <c:grouping val="clustered"/>
        <c:varyColors val="0"/>
        <c:ser>
          <c:idx val="0"/>
          <c:order val="0"/>
          <c:tx>
            <c:strRef>
              <c:f>Sheet1!$B$1</c:f>
              <c:strCache>
                <c:ptCount val="1"/>
                <c:pt idx="0">
                  <c:v>Share of respondents</c:v>
                </c:pt>
              </c:strCache>
            </c:strRef>
          </c:tx>
          <c:spPr>
            <a:solidFill>
              <a:srgbClr val="2875DD"/>
            </a:solidFill>
            <a:ln>
              <a:solidFill>
                <a:srgbClr val="2875DD"/>
              </a:solidFill>
            </a:ln>
          </c:spPr>
          <c:invertIfNegative val="0"/>
          <c:dLbls>
            <c:dLbl>
              <c:idx val="0"/>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16F-FA4B-9436-633611A75FEB}"/>
                </c:ext>
              </c:extLst>
            </c:dLbl>
            <c:dLbl>
              <c:idx val="1"/>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16F-FA4B-9436-633611A75FEB}"/>
                </c:ext>
              </c:extLst>
            </c:dLbl>
            <c:dLbl>
              <c:idx val="2"/>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216F-FA4B-9436-633611A75FEB}"/>
                </c:ext>
              </c:extLst>
            </c:dLbl>
            <c:dLbl>
              <c:idx val="3"/>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16F-FA4B-9436-633611A75FEB}"/>
                </c:ext>
              </c:extLst>
            </c:dLbl>
            <c:spPr>
              <a:noFill/>
              <a:ln>
                <a:noFill/>
              </a:ln>
              <a:effectLst/>
            </c:spPr>
            <c:txPr>
              <a:bodyPr/>
              <a:lstStyle/>
              <a:p>
                <a:pPr>
                  <a:defRPr sz="900" b="0" smtId="4294967295">
                    <a:solidFill>
                      <a:srgbClr val="0F283E"/>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Yes, more than once</c:v>
                </c:pt>
                <c:pt idx="1">
                  <c:v>Yes, but only once</c:v>
                </c:pt>
                <c:pt idx="2">
                  <c:v>No, never</c:v>
                </c:pt>
                <c:pt idx="3">
                  <c:v>Don't know / can't recall</c:v>
                </c:pt>
              </c:strCache>
            </c:strRef>
          </c:cat>
          <c:val>
            <c:numRef>
              <c:f>Sheet1!$B$2:$B$5</c:f>
              <c:numCache>
                <c:formatCode>General</c:formatCode>
                <c:ptCount val="4"/>
                <c:pt idx="0">
                  <c:v>7.0000000000000007E-2</c:v>
                </c:pt>
                <c:pt idx="1">
                  <c:v>0.16</c:v>
                </c:pt>
                <c:pt idx="2">
                  <c:v>0.67</c:v>
                </c:pt>
                <c:pt idx="3">
                  <c:v>0.09</c:v>
                </c:pt>
              </c:numCache>
            </c:numRef>
          </c:val>
          <c:extLst>
            <c:ext xmlns:c16="http://schemas.microsoft.com/office/drawing/2014/chart" uri="{C3380CC4-5D6E-409C-BE32-E72D297353CC}">
              <c16:uniqueId val="{00000004-216F-FA4B-9436-633611A75FEB}"/>
            </c:ext>
          </c:extLst>
        </c:ser>
        <c:dLbls>
          <c:showLegendKey val="0"/>
          <c:showVal val="0"/>
          <c:showCatName val="0"/>
          <c:showSerName val="0"/>
          <c:showPercent val="0"/>
          <c:showBubbleSize val="0"/>
        </c:dLbls>
        <c:gapWidth val="80"/>
        <c:overlap val="-1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900" b="0" smtId="4294967295">
                <a:solidFill>
                  <a:srgbClr val="0F283E"/>
                </a:solidFill>
                <a:latin typeface="Arial" pitchFamily="34" charset="0"/>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a:solidFill>
                <a:srgbClr val="0F283E"/>
              </a:solidFill>
              <a:prstDash val="dot"/>
            </a:ln>
          </c:spPr>
        </c:majorGridlines>
        <c:title>
          <c:tx>
            <c:rich>
              <a:bodyPr/>
              <a:lstStyle/>
              <a:p>
                <a:pPr>
                  <a:defRPr/>
                </a:pPr>
                <a:r>
                  <a:rPr lang="en-US" sz="900" b="0">
                    <a:solidFill>
                      <a:srgbClr val="0F283E"/>
                    </a:solidFill>
                    <a:latin typeface="Arial" pitchFamily="34" charset="0"/>
                  </a:rPr>
                  <a:t>Share of respondents</a:t>
                </a:r>
              </a:p>
            </c:rich>
          </c:tx>
          <c:overlay val="0"/>
        </c:title>
        <c:numFmt formatCode="#,##0.0%" sourceLinked="0"/>
        <c:majorTickMark val="none"/>
        <c:minorTickMark val="none"/>
        <c:tickLblPos val="low"/>
        <c:spPr>
          <a:ln>
            <a:noFill/>
          </a:ln>
        </c:spPr>
        <c:txPr>
          <a:bodyPr/>
          <a:lstStyle/>
          <a:p>
            <a:pPr>
              <a:defRPr sz="900" b="0" smtId="4294967295">
                <a:solidFill>
                  <a:srgbClr val="0F283E"/>
                </a:solidFill>
                <a:latin typeface="Arial" pitchFamily="34" charset="0"/>
              </a:defRPr>
            </a:pPr>
            <a:endParaRPr lang="en-US"/>
          </a:p>
        </c:txPr>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c:rich>
      </c:tx>
      <c:overlay val="1"/>
    </c:title>
    <c:autoTitleDeleted val="0"/>
    <c:plotArea>
      <c:layout/>
      <c:barChart>
        <c:barDir val="col"/>
        <c:grouping val="clustered"/>
        <c:varyColors val="0"/>
        <c:ser>
          <c:idx val="0"/>
          <c:order val="0"/>
          <c:tx>
            <c:strRef>
              <c:f>Sheet1!$B$1</c:f>
              <c:strCache>
                <c:ptCount val="1"/>
                <c:pt idx="0">
                  <c:v>Number of cases</c:v>
                </c:pt>
              </c:strCache>
            </c:strRef>
          </c:tx>
          <c:spPr>
            <a:solidFill>
              <a:srgbClr val="2875DD"/>
            </a:solidFill>
            <a:ln>
              <a:solidFill>
                <a:srgbClr val="2875DD"/>
              </a:solidFill>
            </a:ln>
          </c:spPr>
          <c:invertIfNegative val="0"/>
          <c:dLbls>
            <c:dLbl>
              <c:idx val="0"/>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5A4-EE45-BB1B-2F1AA360D15D}"/>
                </c:ext>
              </c:extLst>
            </c:dLbl>
            <c:dLbl>
              <c:idx val="1"/>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5A4-EE45-BB1B-2F1AA360D15D}"/>
                </c:ext>
              </c:extLst>
            </c:dLbl>
            <c:dLbl>
              <c:idx val="2"/>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B5A4-EE45-BB1B-2F1AA360D15D}"/>
                </c:ext>
              </c:extLst>
            </c:dLbl>
            <c:dLbl>
              <c:idx val="3"/>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5A4-EE45-BB1B-2F1AA360D15D}"/>
                </c:ext>
              </c:extLst>
            </c:dLbl>
            <c:dLbl>
              <c:idx val="4"/>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B5A4-EE45-BB1B-2F1AA360D15D}"/>
                </c:ext>
              </c:extLst>
            </c:dLbl>
            <c:dLbl>
              <c:idx val="5"/>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B5A4-EE45-BB1B-2F1AA360D15D}"/>
                </c:ext>
              </c:extLst>
            </c:dLbl>
            <c:dLbl>
              <c:idx val="6"/>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B5A4-EE45-BB1B-2F1AA360D15D}"/>
                </c:ext>
              </c:extLst>
            </c:dLbl>
            <c:dLbl>
              <c:idx val="7"/>
              <c:numFmt formatCode="#,##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B5A4-EE45-BB1B-2F1AA360D15D}"/>
                </c:ext>
              </c:extLst>
            </c:dLbl>
            <c:spPr>
              <a:noFill/>
              <a:ln>
                <a:noFill/>
              </a:ln>
              <a:effectLst/>
            </c:spPr>
            <c:txPr>
              <a:bodyPr/>
              <a:lstStyle/>
              <a:p>
                <a:pPr>
                  <a:defRPr sz="900" b="0" smtId="4294967295">
                    <a:solidFill>
                      <a:srgbClr val="0F283E"/>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19 and Under</c:v>
                </c:pt>
                <c:pt idx="1">
                  <c:v>20-29</c:v>
                </c:pt>
                <c:pt idx="2">
                  <c:v>30-39</c:v>
                </c:pt>
                <c:pt idx="3">
                  <c:v>40-49</c:v>
                </c:pt>
                <c:pt idx="4">
                  <c:v>50-59</c:v>
                </c:pt>
                <c:pt idx="5">
                  <c:v>60-69</c:v>
                </c:pt>
                <c:pt idx="6">
                  <c:v>70-79</c:v>
                </c:pt>
                <c:pt idx="7">
                  <c:v>80 and Over</c:v>
                </c:pt>
              </c:strCache>
            </c:strRef>
          </c:cat>
          <c:val>
            <c:numRef>
              <c:f>Sheet1!$B$2:$B$9</c:f>
              <c:numCache>
                <c:formatCode>General</c:formatCode>
                <c:ptCount val="8"/>
                <c:pt idx="0">
                  <c:v>13852</c:v>
                </c:pt>
                <c:pt idx="1">
                  <c:v>61114</c:v>
                </c:pt>
                <c:pt idx="2">
                  <c:v>80467</c:v>
                </c:pt>
                <c:pt idx="3">
                  <c:v>70264</c:v>
                </c:pt>
                <c:pt idx="4">
                  <c:v>63004</c:v>
                </c:pt>
                <c:pt idx="5">
                  <c:v>45787</c:v>
                </c:pt>
                <c:pt idx="6">
                  <c:v>15979</c:v>
                </c:pt>
                <c:pt idx="7">
                  <c:v>5359</c:v>
                </c:pt>
              </c:numCache>
            </c:numRef>
          </c:val>
          <c:extLst>
            <c:ext xmlns:c16="http://schemas.microsoft.com/office/drawing/2014/chart" uri="{C3380CC4-5D6E-409C-BE32-E72D297353CC}">
              <c16:uniqueId val="{00000008-B5A4-EE45-BB1B-2F1AA360D15D}"/>
            </c:ext>
          </c:extLst>
        </c:ser>
        <c:dLbls>
          <c:showLegendKey val="0"/>
          <c:showVal val="0"/>
          <c:showCatName val="0"/>
          <c:showSerName val="0"/>
          <c:showPercent val="0"/>
          <c:showBubbleSize val="0"/>
        </c:dLbls>
        <c:gapWidth val="80"/>
        <c:overlap val="-1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900" b="0" smtId="4294967295">
                <a:solidFill>
                  <a:srgbClr val="0F283E"/>
                </a:solidFill>
                <a:latin typeface="Arial" pitchFamily="34" charset="0"/>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a:solidFill>
                <a:srgbClr val="0F283E"/>
              </a:solidFill>
              <a:prstDash val="dot"/>
            </a:ln>
          </c:spPr>
        </c:majorGridlines>
        <c:title>
          <c:tx>
            <c:rich>
              <a:bodyPr/>
              <a:lstStyle/>
              <a:p>
                <a:pPr>
                  <a:defRPr/>
                </a:pPr>
                <a:r>
                  <a:rPr lang="en-US" sz="900" b="0">
                    <a:solidFill>
                      <a:srgbClr val="0F283E"/>
                    </a:solidFill>
                    <a:latin typeface="Arial" pitchFamily="34" charset="0"/>
                  </a:rPr>
                  <a:t>Number of cases</a:t>
                </a:r>
              </a:p>
            </c:rich>
          </c:tx>
          <c:overlay val="0"/>
        </c:title>
        <c:numFmt formatCode="General" sourceLinked="1"/>
        <c:majorTickMark val="none"/>
        <c:minorTickMark val="none"/>
        <c:tickLblPos val="low"/>
        <c:spPr>
          <a:ln>
            <a:noFill/>
          </a:ln>
        </c:spPr>
        <c:txPr>
          <a:bodyPr/>
          <a:lstStyle/>
          <a:p>
            <a:pPr>
              <a:defRPr sz="900" b="0" smtId="4294967295">
                <a:solidFill>
                  <a:srgbClr val="0F283E"/>
                </a:solidFill>
                <a:latin typeface="Arial" pitchFamily="34" charset="0"/>
              </a:defRPr>
            </a:pPr>
            <a:endParaRPr lang="en-US"/>
          </a:p>
        </c:txPr>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9480a5d3b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9480a5d3b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9480a5d3b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9480a5d3b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9480a5d3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9480a5d3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9480a5d3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9480a5d3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96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9480a5d3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9480a5d3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5244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9480a5d3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9480a5d3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584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9480a5d3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9480a5d3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9480a5d3b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9480a5d3b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9480a5d3b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9480a5d3b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18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9480a5d3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9480a5d3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9480a5d3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9480a5d3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9480a5d3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9480a5d3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9480a5d3b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9480a5d3b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9480a5d3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9480a5d3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9480a5d3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9480a5d3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9480a5d3b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9480a5d3b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9480a5d3b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9480a5d3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9480a5d3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9480a5d3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9480a5d3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9480a5d3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9480a5d3b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9480a5d3b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statista.com/statistics/587677/identity-theft-complaints-victims-age-in-the-us" TargetMode="External"/><Relationship Id="rId2" Type="http://schemas.openxmlformats.org/officeDocument/2006/relationships/slide" Target="slide1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nctue.com/Consumers" TargetMode="External"/><Relationship Id="rId7" Type="http://schemas.openxmlformats.org/officeDocument/2006/relationships/hyperlink" Target="https://www.annualcreditreport.com/" TargetMode="External"/><Relationship Id="rId2" Type="http://schemas.openxmlformats.org/officeDocument/2006/relationships/hyperlink" Target="https://www.optoutprescreen.com/selection" TargetMode="External"/><Relationship Id="rId1" Type="http://schemas.openxmlformats.org/officeDocument/2006/relationships/slideLayout" Target="../slideLayouts/slideLayout3.xml"/><Relationship Id="rId6" Type="http://schemas.openxmlformats.org/officeDocument/2006/relationships/hyperlink" Target="http://www.equifax.com/personal/credit-report-services" TargetMode="External"/><Relationship Id="rId5" Type="http://schemas.openxmlformats.org/officeDocument/2006/relationships/hyperlink" Target="http://www.experian.com/help" TargetMode="External"/><Relationship Id="rId4" Type="http://schemas.openxmlformats.org/officeDocument/2006/relationships/hyperlink" Target="http://www.transunion.com/credit-hel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identitytheft.gov/Assistan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annualcreditreport.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consumerdebit.com/" TargetMode="External"/><Relationship Id="rId4" Type="http://schemas.openxmlformats.org/officeDocument/2006/relationships/hyperlink" Target="http://www.nctue.com/Consumers"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ssa.gov/myaccount/"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mailto:ntamboly@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statista.com/statistics/194017/identity-theft-complaints-in-the-us-by-nature-of-crime" TargetMode="External"/><Relationship Id="rId2" Type="http://schemas.openxmlformats.org/officeDocument/2006/relationships/slide" Target="slide11.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statista.com/statistics/763130/internet-identity-theft-usa" TargetMode="External"/><Relationship Id="rId2" Type="http://schemas.openxmlformats.org/officeDocument/2006/relationships/slide" Target="slide1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Latest Trends in Identity Theft</a:t>
            </a:r>
            <a:endParaRPr dirty="0"/>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Niloufer Tamboly, CISSP, CPA, CFE, CGMA, CIA, CISA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9846-F9B8-3642-83F7-88EC76374966}"/>
              </a:ext>
            </a:extLst>
          </p:cNvPr>
          <p:cNvSpPr>
            <a:spLocks noGrp="1"/>
          </p:cNvSpPr>
          <p:nvPr>
            <p:ph type="title"/>
          </p:nvPr>
        </p:nvSpPr>
        <p:spPr>
          <a:xfrm>
            <a:off x="311700" y="315925"/>
            <a:ext cx="2593870" cy="3068210"/>
          </a:xfrm>
        </p:spPr>
        <p:txBody>
          <a:bodyPr/>
          <a:lstStyle/>
          <a:p>
            <a:r>
              <a:rPr lang="en-US" dirty="0"/>
              <a:t>I am 6 years old and have never shopped online</a:t>
            </a:r>
          </a:p>
        </p:txBody>
      </p:sp>
      <p:pic>
        <p:nvPicPr>
          <p:cNvPr id="5" name="Picture 4">
            <a:extLst>
              <a:ext uri="{FF2B5EF4-FFF2-40B4-BE49-F238E27FC236}">
                <a16:creationId xmlns:a16="http://schemas.microsoft.com/office/drawing/2014/main" id="{01992607-2F65-3540-AB16-8DA49D02231F}"/>
              </a:ext>
            </a:extLst>
          </p:cNvPr>
          <p:cNvPicPr>
            <a:picLocks noChangeAspect="1"/>
          </p:cNvPicPr>
          <p:nvPr/>
        </p:nvPicPr>
        <p:blipFill>
          <a:blip r:embed="rId2"/>
          <a:stretch>
            <a:fillRect/>
          </a:stretch>
        </p:blipFill>
        <p:spPr>
          <a:xfrm>
            <a:off x="2905569" y="0"/>
            <a:ext cx="6099637" cy="5024927"/>
          </a:xfrm>
          <a:prstGeom prst="rect">
            <a:avLst/>
          </a:prstGeom>
        </p:spPr>
      </p:pic>
    </p:spTree>
    <p:extLst>
      <p:ext uri="{BB962C8B-B14F-4D97-AF65-F5344CB8AC3E}">
        <p14:creationId xmlns:p14="http://schemas.microsoft.com/office/powerpoint/2010/main" val="253147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507600" y="734400"/>
            <a:ext cx="81243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fontScale="90000" lnSpcReduction="10000"/>
          </a:bodyPr>
          <a:lstStyle/>
          <a:p>
            <a:pPr algn="l">
              <a:lnSpc>
                <a:spcPct val="100000"/>
              </a:lnSpc>
            </a:pPr>
            <a:r>
              <a:rPr sz="1200">
                <a:solidFill>
                  <a:srgbClr val="919191"/>
                </a:solidFill>
                <a:latin typeface="Arial" pitchFamily="34" charset="0"/>
              </a:rPr>
              <a:t>Reported cases of identity theft in the U.S., by victims age, 2017</a:t>
            </a:r>
          </a:p>
        </p:txBody>
      </p:sp>
      <p:sp>
        <p:nvSpPr>
          <p:cNvPr id="4" name="New shape"/>
          <p:cNvSpPr/>
          <p:nvPr/>
        </p:nvSpPr>
        <p:spPr>
          <a:xfrm>
            <a:off x="783000" y="4490100"/>
            <a:ext cx="6210000"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rmAutofit/>
          </a:bodyPr>
          <a:lstStyle/>
          <a:p>
            <a:pPr algn="l">
              <a:lnSpc>
                <a:spcPct val="100000"/>
              </a:lnSpc>
            </a:pPr>
            <a:r>
              <a:rPr sz="600" b="1">
                <a:solidFill>
                  <a:srgbClr val="555555"/>
                </a:solidFill>
                <a:latin typeface="Arial" pitchFamily="34" charset="0"/>
              </a:rPr>
              <a:t>Note: </a:t>
            </a:r>
            <a:r>
              <a:rPr sz="600">
                <a:solidFill>
                  <a:srgbClr val="555555"/>
                </a:solidFill>
                <a:latin typeface="Arial" pitchFamily="34" charset="0"/>
              </a:rPr>
              <a:t> United States; 2017</a:t>
            </a:r>
          </a:p>
          <a:p>
            <a:pPr algn="l"/>
            <a:r>
              <a:rPr sz="600">
                <a:solidFill>
                  <a:srgbClr val="555555"/>
                </a:solidFill>
                <a:latin typeface="Arial" pitchFamily="34" charset="0"/>
              </a:rPr>
              <a:t>Further information regarding this statistic can be found on </a:t>
            </a:r>
            <a:r>
              <a:rPr sz="600">
                <a:solidFill>
                  <a:srgbClr val="555555"/>
                </a:solidFill>
                <a:latin typeface="Arial" pitchFamily="34" charset="0"/>
                <a:hlinkClick r:id="rId2" action="ppaction://hlinksldjump"/>
              </a:rPr>
              <a:t>page 8</a:t>
            </a:r>
            <a:r>
              <a:rPr sz="600">
                <a:solidFill>
                  <a:srgbClr val="555555"/>
                </a:solidFill>
                <a:latin typeface="Arial" pitchFamily="34" charset="0"/>
              </a:rPr>
              <a:t>.</a:t>
            </a:r>
          </a:p>
          <a:p>
            <a:pPr algn="l"/>
            <a:r>
              <a:rPr sz="600" b="1">
                <a:solidFill>
                  <a:srgbClr val="555555"/>
                </a:solidFill>
                <a:latin typeface="Arial" pitchFamily="34" charset="0"/>
              </a:rPr>
              <a:t>Source(s): </a:t>
            </a:r>
            <a:r>
              <a:rPr sz="600">
                <a:solidFill>
                  <a:srgbClr val="555555"/>
                </a:solidFill>
                <a:latin typeface="Arial" pitchFamily="34" charset="0"/>
              </a:rPr>
              <a:t>Federal Trade Commission; </a:t>
            </a:r>
            <a:r>
              <a:rPr sz="600">
                <a:solidFill>
                  <a:srgbClr val="555555"/>
                </a:solidFill>
                <a:latin typeface="Arial" pitchFamily="34" charset="0"/>
                <a:hlinkClick r:id="rId3"/>
              </a:rPr>
              <a:t>ID 587677</a:t>
            </a:r>
          </a:p>
        </p:txBody>
      </p:sp>
      <p:graphicFrame>
        <p:nvGraphicFramePr>
          <p:cNvPr id="5" name="ChartObject"/>
          <p:cNvGraphicFramePr/>
          <p:nvPr/>
        </p:nvGraphicFramePr>
        <p:xfrm>
          <a:off x="507600" y="1080000"/>
          <a:ext cx="7992000"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6" name="New shape"/>
          <p:cNvSpPr/>
          <p:nvPr/>
        </p:nvSpPr>
        <p:spPr>
          <a:xfrm>
            <a:off x="477900" y="4870800"/>
            <a:ext cx="342900" cy="18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ctr"/>
            <a:r>
              <a:rPr sz="750">
                <a:solidFill>
                  <a:srgbClr val="FFFFFF"/>
                </a:solidFill>
                <a:latin typeface="Arial" pitchFamily="34" charset="0"/>
              </a:rPr>
              <a:t>4</a:t>
            </a:r>
          </a:p>
        </p:txBody>
      </p:sp>
      <p:sp>
        <p:nvSpPr>
          <p:cNvPr id="10" name="New shape">
            <a:extLst>
              <a:ext uri="{FF2B5EF4-FFF2-40B4-BE49-F238E27FC236}">
                <a16:creationId xmlns:a16="http://schemas.microsoft.com/office/drawing/2014/main" id="{5BFCDB2B-7A65-E345-868A-DC300E2E69E7}"/>
              </a:ext>
            </a:extLst>
          </p:cNvPr>
          <p:cNvSpPr/>
          <p:nvPr/>
        </p:nvSpPr>
        <p:spPr>
          <a:xfrm>
            <a:off x="507600" y="151200"/>
            <a:ext cx="8124300" cy="44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l">
              <a:lnSpc>
                <a:spcPct val="100000"/>
              </a:lnSpc>
            </a:pPr>
            <a:r>
              <a:rPr lang="en-US" sz="2400" dirty="0">
                <a:solidFill>
                  <a:schemeClr val="dk1"/>
                </a:solidFill>
                <a:latin typeface="Economica"/>
                <a:sym typeface="Economica"/>
              </a:rPr>
              <a:t>Identity theft complaints lodged with F.T.C. in the U.S., by victims </a:t>
            </a:r>
            <a:r>
              <a:rPr sz="2400" dirty="0">
                <a:solidFill>
                  <a:schemeClr val="dk1"/>
                </a:solidFill>
                <a:latin typeface="Economica"/>
                <a:sym typeface="Economica"/>
              </a:rPr>
              <a:t>a</a:t>
            </a:r>
            <a:r>
              <a:rPr lang="en-US" sz="2400" dirty="0">
                <a:solidFill>
                  <a:schemeClr val="dk1"/>
                </a:solidFill>
                <a:latin typeface="Economica"/>
                <a:sym typeface="Economica"/>
              </a:rPr>
              <a:t>ge</a:t>
            </a:r>
            <a:r>
              <a:rPr sz="2400" dirty="0">
                <a:solidFill>
                  <a:schemeClr val="dk1"/>
                </a:solidFill>
                <a:latin typeface="Economica"/>
                <a:sym typeface="Economica"/>
              </a:rPr>
              <a:t> </a:t>
            </a:r>
            <a:r>
              <a:rPr lang="en-US" sz="2400" dirty="0">
                <a:solidFill>
                  <a:schemeClr val="dk1"/>
                </a:solidFill>
                <a:latin typeface="Economica"/>
                <a:sym typeface="Economica"/>
              </a:rPr>
              <a:t>in</a:t>
            </a:r>
            <a:r>
              <a:rPr sz="2400" dirty="0">
                <a:solidFill>
                  <a:schemeClr val="dk1"/>
                </a:solidFill>
                <a:latin typeface="Economica"/>
                <a:sym typeface="Economica"/>
              </a:rPr>
              <a:t> 201</a:t>
            </a:r>
            <a:r>
              <a:rPr lang="en-US" sz="2400" dirty="0">
                <a:solidFill>
                  <a:schemeClr val="dk1"/>
                </a:solidFill>
                <a:latin typeface="Economica"/>
                <a:sym typeface="Economica"/>
              </a:rPr>
              <a:t>7</a:t>
            </a:r>
            <a:endParaRPr sz="2400" dirty="0">
              <a:solidFill>
                <a:schemeClr val="dk1"/>
              </a:solidFill>
              <a:latin typeface="Economica"/>
              <a:sym typeface="Economica"/>
            </a:endParaRPr>
          </a:p>
        </p:txBody>
      </p:sp>
    </p:spTree>
    <p:extLst>
      <p:ext uri="{BB962C8B-B14F-4D97-AF65-F5344CB8AC3E}">
        <p14:creationId xmlns:p14="http://schemas.microsoft.com/office/powerpoint/2010/main" val="179994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lvl="0"/>
            <a:r>
              <a:rPr lang="en" dirty="0"/>
              <a:t>Can you prevent identity theft?</a:t>
            </a:r>
            <a:endParaRPr dirty="0"/>
          </a:p>
        </p:txBody>
      </p:sp>
      <p:sp>
        <p:nvSpPr>
          <p:cNvPr id="207" name="Google Shape;207;p37"/>
          <p:cNvSpPr txBox="1">
            <a:spLocks noGrp="1"/>
          </p:cNvSpPr>
          <p:nvPr>
            <p:ph type="body" idx="1"/>
          </p:nvPr>
        </p:nvSpPr>
        <p:spPr>
          <a:xfrm>
            <a:off x="311699" y="1894091"/>
            <a:ext cx="8307367" cy="654376"/>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2400" dirty="0"/>
              <a:t>No, but you can detect it early</a:t>
            </a:r>
          </a:p>
          <a:p>
            <a:pPr marL="0" lvl="0" indent="0" algn="l" rtl="0">
              <a:spcBef>
                <a:spcPts val="0"/>
              </a:spcBef>
              <a:spcAft>
                <a:spcPts val="1600"/>
              </a:spcAft>
              <a:buNone/>
            </a:pPr>
            <a:endParaRPr lang="en-US" dirty="0"/>
          </a:p>
          <a:p>
            <a:pPr marL="0" lvl="0" indent="0" algn="l" rtl="0">
              <a:spcBef>
                <a:spcPts val="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8111-2F26-B44B-9810-D7C9DA91B1D3}"/>
              </a:ext>
            </a:extLst>
          </p:cNvPr>
          <p:cNvSpPr>
            <a:spLocks noGrp="1"/>
          </p:cNvSpPr>
          <p:nvPr>
            <p:ph type="title"/>
          </p:nvPr>
        </p:nvSpPr>
        <p:spPr/>
        <p:txBody>
          <a:bodyPr/>
          <a:lstStyle/>
          <a:p>
            <a:r>
              <a:rPr lang="en-US" dirty="0"/>
              <a:t>First</a:t>
            </a:r>
          </a:p>
        </p:txBody>
      </p:sp>
      <p:sp>
        <p:nvSpPr>
          <p:cNvPr id="3" name="Text Placeholder 2">
            <a:extLst>
              <a:ext uri="{FF2B5EF4-FFF2-40B4-BE49-F238E27FC236}">
                <a16:creationId xmlns:a16="http://schemas.microsoft.com/office/drawing/2014/main" id="{EA7ECF4A-45A2-3946-80EC-E5D90705FB29}"/>
              </a:ext>
            </a:extLst>
          </p:cNvPr>
          <p:cNvSpPr>
            <a:spLocks noGrp="1"/>
          </p:cNvSpPr>
          <p:nvPr>
            <p:ph type="body" idx="1"/>
          </p:nvPr>
        </p:nvSpPr>
        <p:spPr/>
        <p:txBody>
          <a:bodyPr/>
          <a:lstStyle/>
          <a:p>
            <a:pPr marL="114300" indent="0">
              <a:buNone/>
            </a:pPr>
            <a:r>
              <a:rPr lang="en-US" dirty="0"/>
              <a:t>Optout of </a:t>
            </a:r>
            <a:r>
              <a:rPr lang="en-US" dirty="0">
                <a:hlinkClick r:id="rId2"/>
              </a:rPr>
              <a:t>prescreened offers</a:t>
            </a:r>
            <a:endParaRPr lang="en-US" dirty="0"/>
          </a:p>
          <a:p>
            <a:pPr marL="114300" indent="0">
              <a:buNone/>
            </a:pPr>
            <a:endParaRPr lang="en-US" dirty="0"/>
          </a:p>
          <a:p>
            <a:pPr marL="114300" indent="0">
              <a:buNone/>
            </a:pPr>
            <a:r>
              <a:rPr lang="en-US" dirty="0"/>
              <a:t>Place a security freeze on your </a:t>
            </a:r>
            <a:r>
              <a:rPr lang="en-US" dirty="0">
                <a:hlinkClick r:id="rId3"/>
              </a:rPr>
              <a:t>NCTUE Disclosure Report</a:t>
            </a:r>
            <a:endParaRPr lang="en-US" dirty="0"/>
          </a:p>
          <a:p>
            <a:pPr marL="114300" indent="0">
              <a:buNone/>
            </a:pPr>
            <a:endParaRPr lang="en-US" dirty="0"/>
          </a:p>
          <a:p>
            <a:pPr marL="114300" indent="0">
              <a:buNone/>
            </a:pPr>
            <a:r>
              <a:rPr lang="en-US" dirty="0"/>
              <a:t>Place a credit freeze </a:t>
            </a:r>
          </a:p>
          <a:p>
            <a:r>
              <a:rPr lang="en-US" dirty="0">
                <a:hlinkClick r:id="rId4"/>
              </a:rPr>
              <a:t>TransUnion.com/credit-help</a:t>
            </a:r>
            <a:endParaRPr lang="en-US" dirty="0"/>
          </a:p>
          <a:p>
            <a:r>
              <a:rPr lang="en-US" dirty="0">
                <a:hlinkClick r:id="rId5"/>
              </a:rPr>
              <a:t>Experian.com/help</a:t>
            </a:r>
            <a:endParaRPr lang="en-US" dirty="0"/>
          </a:p>
          <a:p>
            <a:r>
              <a:rPr lang="en-US" dirty="0">
                <a:hlinkClick r:id="rId6"/>
              </a:rPr>
              <a:t>Equifax.com/personal/credit-report-services</a:t>
            </a:r>
            <a:endParaRPr lang="en-US" dirty="0"/>
          </a:p>
          <a:p>
            <a:pPr marL="114300" indent="0">
              <a:buNone/>
            </a:pPr>
            <a:endParaRPr lang="en-US" dirty="0"/>
          </a:p>
          <a:p>
            <a:pPr marL="114300" indent="0">
              <a:buNone/>
            </a:pPr>
            <a:r>
              <a:rPr lang="en-US" dirty="0"/>
              <a:t>Check your credit report for </a:t>
            </a:r>
            <a:r>
              <a:rPr lang="en-US" dirty="0">
                <a:hlinkClick r:id="rId7"/>
              </a:rPr>
              <a:t>free</a:t>
            </a:r>
            <a:r>
              <a:rPr lang="en-US" dirty="0"/>
              <a:t> </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73770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Then</a:t>
            </a:r>
            <a:endParaRPr dirty="0"/>
          </a:p>
        </p:txBody>
      </p:sp>
      <p:sp>
        <p:nvSpPr>
          <p:cNvPr id="75" name="Google Shape;75;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indent="0">
              <a:spcBef>
                <a:spcPts val="1600"/>
              </a:spcBef>
              <a:buNone/>
            </a:pPr>
            <a:r>
              <a:rPr lang="en-US" dirty="0"/>
              <a:t>Review your bank, credit card statements</a:t>
            </a:r>
          </a:p>
          <a:p>
            <a:pPr marL="0" indent="0">
              <a:spcBef>
                <a:spcPts val="1600"/>
              </a:spcBef>
              <a:buNone/>
            </a:pPr>
            <a:r>
              <a:rPr lang="en-US" dirty="0"/>
              <a:t>Read your Statement of Benefits sent by your health insurance carrier </a:t>
            </a:r>
          </a:p>
          <a:p>
            <a:pPr marL="0" lvl="0" indent="0">
              <a:spcBef>
                <a:spcPts val="1600"/>
              </a:spcBef>
              <a:buNone/>
            </a:pPr>
            <a:r>
              <a:rPr lang="en-US" dirty="0"/>
              <a:t>Sign up for ID theft monitoring service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09DE11-CB95-8F42-B819-9E5C9EBCCDF7}"/>
              </a:ext>
            </a:extLst>
          </p:cNvPr>
          <p:cNvSpPr>
            <a:spLocks noGrp="1"/>
          </p:cNvSpPr>
          <p:nvPr>
            <p:ph type="body" idx="1"/>
          </p:nvPr>
        </p:nvSpPr>
        <p:spPr/>
        <p:txBody>
          <a:bodyPr/>
          <a:lstStyle/>
          <a:p>
            <a:pPr marL="0" indent="0">
              <a:spcBef>
                <a:spcPts val="1600"/>
              </a:spcBef>
              <a:buNone/>
            </a:pPr>
            <a:r>
              <a:rPr lang="en-US" dirty="0"/>
              <a:t>Use a password manager </a:t>
            </a:r>
          </a:p>
          <a:p>
            <a:pPr marL="0" lvl="0" indent="0">
              <a:spcBef>
                <a:spcPts val="1600"/>
              </a:spcBef>
              <a:buNone/>
            </a:pPr>
            <a:r>
              <a:rPr lang="en-US" dirty="0"/>
              <a:t>Set up multi factor authentication </a:t>
            </a:r>
          </a:p>
          <a:p>
            <a:pPr marL="0" lvl="0" indent="0">
              <a:spcBef>
                <a:spcPts val="1600"/>
              </a:spcBef>
              <a:buNone/>
            </a:pPr>
            <a:r>
              <a:rPr lang="en-US" dirty="0"/>
              <a:t>Use a VPN service when using public </a:t>
            </a:r>
            <a:r>
              <a:rPr lang="en-US" dirty="0" err="1"/>
              <a:t>WiFi</a:t>
            </a:r>
            <a:endParaRPr lang="en-US" dirty="0"/>
          </a:p>
          <a:p>
            <a:pPr marL="0" lvl="0" indent="0">
              <a:spcBef>
                <a:spcPts val="1600"/>
              </a:spcBef>
              <a:buNone/>
            </a:pPr>
            <a:endParaRPr lang="en-US" dirty="0"/>
          </a:p>
          <a:p>
            <a:pPr marL="114300" indent="0">
              <a:buNone/>
            </a:pPr>
            <a:endParaRPr lang="en-US" dirty="0"/>
          </a:p>
        </p:txBody>
      </p:sp>
      <p:sp>
        <p:nvSpPr>
          <p:cNvPr id="2" name="TextBox 1">
            <a:extLst>
              <a:ext uri="{FF2B5EF4-FFF2-40B4-BE49-F238E27FC236}">
                <a16:creationId xmlns:a16="http://schemas.microsoft.com/office/drawing/2014/main" id="{5BBBF07A-CF76-8C45-B0B2-A1B1AFE4A6B2}"/>
              </a:ext>
            </a:extLst>
          </p:cNvPr>
          <p:cNvSpPr txBox="1"/>
          <p:nvPr/>
        </p:nvSpPr>
        <p:spPr>
          <a:xfrm>
            <a:off x="311699" y="407624"/>
            <a:ext cx="8490777" cy="954107"/>
          </a:xfrm>
          <a:prstGeom prst="rect">
            <a:avLst/>
          </a:prstGeom>
          <a:noFill/>
        </p:spPr>
        <p:txBody>
          <a:bodyPr wrap="square" rtlCol="0">
            <a:spAutoFit/>
          </a:bodyPr>
          <a:lstStyle/>
          <a:p>
            <a:endParaRPr lang="en-US" dirty="0"/>
          </a:p>
          <a:p>
            <a:pPr>
              <a:buClr>
                <a:schemeClr val="dk1"/>
              </a:buClr>
              <a:buSzPts val="4200"/>
            </a:pPr>
            <a:r>
              <a:rPr lang="en-US" sz="4200" dirty="0">
                <a:solidFill>
                  <a:schemeClr val="dk1"/>
                </a:solidFill>
                <a:latin typeface="Economica"/>
                <a:sym typeface="Economica"/>
              </a:rPr>
              <a:t>…</a:t>
            </a:r>
          </a:p>
        </p:txBody>
      </p:sp>
    </p:spTree>
    <p:extLst>
      <p:ext uri="{BB962C8B-B14F-4D97-AF65-F5344CB8AC3E}">
        <p14:creationId xmlns:p14="http://schemas.microsoft.com/office/powerpoint/2010/main" val="208532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D45C-2B7F-BE45-939B-E6FE6BFB5B5D}"/>
              </a:ext>
            </a:extLst>
          </p:cNvPr>
          <p:cNvSpPr>
            <a:spLocks noGrp="1"/>
          </p:cNvSpPr>
          <p:nvPr>
            <p:ph type="title"/>
          </p:nvPr>
        </p:nvSpPr>
        <p:spPr/>
        <p:txBody>
          <a:bodyPr/>
          <a:lstStyle/>
          <a:p>
            <a:r>
              <a:rPr lang="en-US" dirty="0"/>
              <a:t>…</a:t>
            </a:r>
          </a:p>
        </p:txBody>
      </p:sp>
      <p:sp>
        <p:nvSpPr>
          <p:cNvPr id="3" name="Text Placeholder 2">
            <a:extLst>
              <a:ext uri="{FF2B5EF4-FFF2-40B4-BE49-F238E27FC236}">
                <a16:creationId xmlns:a16="http://schemas.microsoft.com/office/drawing/2014/main" id="{7C73F7BD-EA0A-474E-B22A-72D5B7B5DDCF}"/>
              </a:ext>
            </a:extLst>
          </p:cNvPr>
          <p:cNvSpPr>
            <a:spLocks noGrp="1"/>
          </p:cNvSpPr>
          <p:nvPr>
            <p:ph type="body" idx="1"/>
          </p:nvPr>
        </p:nvSpPr>
        <p:spPr/>
        <p:txBody>
          <a:bodyPr/>
          <a:lstStyle/>
          <a:p>
            <a:pPr marL="114300" indent="0">
              <a:buNone/>
            </a:pPr>
            <a:r>
              <a:rPr lang="en-US" dirty="0"/>
              <a:t>Don't click links in emails</a:t>
            </a:r>
          </a:p>
          <a:p>
            <a:pPr marL="0" indent="0">
              <a:spcBef>
                <a:spcPts val="1600"/>
              </a:spcBef>
              <a:buNone/>
            </a:pPr>
            <a:r>
              <a:rPr lang="en-US" dirty="0"/>
              <a:t>Sign up for paperless billing</a:t>
            </a:r>
          </a:p>
          <a:p>
            <a:pPr marL="0" indent="0">
              <a:spcBef>
                <a:spcPts val="1600"/>
              </a:spcBef>
              <a:buNone/>
            </a:pPr>
            <a:r>
              <a:rPr lang="en-US" dirty="0"/>
              <a:t>Don’t provide any PII information to a caller over the phone </a:t>
            </a:r>
          </a:p>
          <a:p>
            <a:pPr marL="114300" indent="0">
              <a:buNone/>
            </a:pPr>
            <a:endParaRPr lang="en" dirty="0"/>
          </a:p>
          <a:p>
            <a:pPr marL="114300" indent="0">
              <a:buNone/>
            </a:pPr>
            <a:endParaRPr lang="en-US" dirty="0"/>
          </a:p>
        </p:txBody>
      </p:sp>
    </p:spTree>
    <p:extLst>
      <p:ext uri="{BB962C8B-B14F-4D97-AF65-F5344CB8AC3E}">
        <p14:creationId xmlns:p14="http://schemas.microsoft.com/office/powerpoint/2010/main" val="3600410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3E10-7428-4542-9350-596B75BC3510}"/>
              </a:ext>
            </a:extLst>
          </p:cNvPr>
          <p:cNvSpPr>
            <a:spLocks noGrp="1"/>
          </p:cNvSpPr>
          <p:nvPr>
            <p:ph type="title"/>
          </p:nvPr>
        </p:nvSpPr>
        <p:spPr/>
        <p:txBody>
          <a:bodyPr/>
          <a:lstStyle/>
          <a:p>
            <a:r>
              <a:rPr lang="en-US" dirty="0"/>
              <a:t>…</a:t>
            </a:r>
          </a:p>
        </p:txBody>
      </p:sp>
      <p:sp>
        <p:nvSpPr>
          <p:cNvPr id="3" name="Text Placeholder 2">
            <a:extLst>
              <a:ext uri="{FF2B5EF4-FFF2-40B4-BE49-F238E27FC236}">
                <a16:creationId xmlns:a16="http://schemas.microsoft.com/office/drawing/2014/main" id="{343E5054-B1EB-6E4F-871A-DC4DF6FFBF8D}"/>
              </a:ext>
            </a:extLst>
          </p:cNvPr>
          <p:cNvSpPr>
            <a:spLocks noGrp="1"/>
          </p:cNvSpPr>
          <p:nvPr>
            <p:ph type="body" idx="1"/>
          </p:nvPr>
        </p:nvSpPr>
        <p:spPr>
          <a:xfrm>
            <a:off x="311700" y="1041400"/>
            <a:ext cx="8520600" cy="3537825"/>
          </a:xfrm>
        </p:spPr>
        <p:txBody>
          <a:bodyPr/>
          <a:lstStyle/>
          <a:p>
            <a:pPr marL="0" indent="0">
              <a:spcBef>
                <a:spcPts val="1600"/>
              </a:spcBef>
              <a:buNone/>
            </a:pPr>
            <a:r>
              <a:rPr lang="en-US" dirty="0"/>
              <a:t>Keep your computer software updated, install anti-virus and firewall</a:t>
            </a:r>
          </a:p>
          <a:p>
            <a:pPr marL="0" indent="0">
              <a:spcBef>
                <a:spcPts val="1600"/>
              </a:spcBef>
              <a:buNone/>
            </a:pPr>
            <a:r>
              <a:rPr lang="en-US" dirty="0"/>
              <a:t>Shred all mail with PII</a:t>
            </a:r>
          </a:p>
          <a:p>
            <a:pPr marL="0" indent="0">
              <a:spcBef>
                <a:spcPts val="1600"/>
              </a:spcBef>
              <a:spcAft>
                <a:spcPts val="1600"/>
              </a:spcAft>
              <a:buNone/>
            </a:pPr>
            <a:r>
              <a:rPr lang="en-US" dirty="0"/>
              <a:t>Contact the post office if you notice any changes in your mail delivery </a:t>
            </a:r>
          </a:p>
          <a:p>
            <a:pPr marL="0" indent="0">
              <a:spcBef>
                <a:spcPts val="1600"/>
              </a:spcBef>
              <a:buNone/>
            </a:pPr>
            <a:endParaRPr lang="en-US" dirty="0"/>
          </a:p>
          <a:p>
            <a:pPr marL="0" indent="0">
              <a:spcBef>
                <a:spcPts val="1600"/>
              </a:spcBef>
              <a:spcAft>
                <a:spcPts val="1600"/>
              </a:spcAft>
              <a:buNone/>
            </a:pPr>
            <a:endParaRPr lang="en-US" dirty="0"/>
          </a:p>
          <a:p>
            <a:pPr marL="0" indent="0">
              <a:spcBef>
                <a:spcPts val="1600"/>
              </a:spcBef>
              <a:spcAft>
                <a:spcPts val="1600"/>
              </a:spcAft>
              <a:buNone/>
            </a:pPr>
            <a:endParaRPr lang="en-US" dirty="0"/>
          </a:p>
          <a:p>
            <a:pPr marL="0" indent="0">
              <a:spcBef>
                <a:spcPts val="1600"/>
              </a:spcBef>
              <a:spcAft>
                <a:spcPts val="1600"/>
              </a:spcAft>
              <a:buNone/>
            </a:pPr>
            <a:endParaRPr lang="en-US" dirty="0"/>
          </a:p>
          <a:p>
            <a:pPr marL="114300" indent="0">
              <a:buNone/>
            </a:pPr>
            <a:endParaRPr lang="en-US" dirty="0"/>
          </a:p>
        </p:txBody>
      </p:sp>
    </p:spTree>
    <p:extLst>
      <p:ext uri="{BB962C8B-B14F-4D97-AF65-F5344CB8AC3E}">
        <p14:creationId xmlns:p14="http://schemas.microsoft.com/office/powerpoint/2010/main" val="2759630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Now is my identity secure</a:t>
            </a:r>
            <a:endParaRPr/>
          </a:p>
        </p:txBody>
      </p:sp>
      <p:sp>
        <p:nvSpPr>
          <p:cNvPr id="81" name="Google Shape;81;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a:t>
            </a:r>
            <a:endParaRPr dirty="0"/>
          </a:p>
          <a:p>
            <a:pPr marL="0" lvl="0" indent="0" algn="l" rtl="0">
              <a:spcBef>
                <a:spcPts val="1600"/>
              </a:spcBef>
              <a:spcAft>
                <a:spcPts val="1600"/>
              </a:spcAft>
              <a:buNone/>
            </a:pPr>
            <a:r>
              <a:rPr lang="en" dirty="0"/>
              <a:t>But by being proactive you can manage the impact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7A2021-307D-9844-A4E0-CB5D21FEC36A}"/>
              </a:ext>
            </a:extLst>
          </p:cNvPr>
          <p:cNvSpPr>
            <a:spLocks noGrp="1"/>
          </p:cNvSpPr>
          <p:nvPr>
            <p:ph type="body" idx="1"/>
          </p:nvPr>
        </p:nvSpPr>
        <p:spPr>
          <a:xfrm>
            <a:off x="311700" y="1665492"/>
            <a:ext cx="8053367" cy="485042"/>
          </a:xfrm>
        </p:spPr>
        <p:txBody>
          <a:bodyPr/>
          <a:lstStyle/>
          <a:p>
            <a:pPr marL="0" lvl="0" indent="0">
              <a:buNone/>
            </a:pPr>
            <a:r>
              <a:rPr lang="en-US" dirty="0"/>
              <a:t>How is an identity stolen?</a:t>
            </a:r>
          </a:p>
          <a:p>
            <a:pPr marL="0" lvl="0" indent="0">
              <a:buNone/>
            </a:pPr>
            <a:endParaRPr lang="en-US" sz="2800" dirty="0"/>
          </a:p>
          <a:p>
            <a:pPr marL="114300" indent="0">
              <a:buNone/>
            </a:pPr>
            <a:endParaRPr lang="en-US" dirty="0"/>
          </a:p>
        </p:txBody>
      </p:sp>
      <p:sp>
        <p:nvSpPr>
          <p:cNvPr id="4" name="Google Shape;92;p18">
            <a:extLst>
              <a:ext uri="{FF2B5EF4-FFF2-40B4-BE49-F238E27FC236}">
                <a16:creationId xmlns:a16="http://schemas.microsoft.com/office/drawing/2014/main" id="{70945E1E-B311-8941-B525-0BE23948A0A4}"/>
              </a:ext>
            </a:extLst>
          </p:cNvPr>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Lifecycle of a stolen identity</a:t>
            </a:r>
            <a:endParaRPr dirty="0"/>
          </a:p>
        </p:txBody>
      </p:sp>
    </p:spTree>
    <p:extLst>
      <p:ext uri="{BB962C8B-B14F-4D97-AF65-F5344CB8AC3E}">
        <p14:creationId xmlns:p14="http://schemas.microsoft.com/office/powerpoint/2010/main" val="310175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7" name="Picture 6">
            <a:extLst>
              <a:ext uri="{FF2B5EF4-FFF2-40B4-BE49-F238E27FC236}">
                <a16:creationId xmlns:a16="http://schemas.microsoft.com/office/drawing/2014/main" id="{FCD2792D-A251-2643-AF5A-EED715C31170}"/>
              </a:ext>
            </a:extLst>
          </p:cNvPr>
          <p:cNvPicPr>
            <a:picLocks noChangeAspect="1"/>
          </p:cNvPicPr>
          <p:nvPr/>
        </p:nvPicPr>
        <p:blipFill>
          <a:blip r:embed="rId3">
            <a:alphaModFix amt="50000"/>
          </a:blip>
          <a:stretch>
            <a:fillRect/>
          </a:stretch>
        </p:blipFill>
        <p:spPr>
          <a:xfrm>
            <a:off x="0" y="16933"/>
            <a:ext cx="9144000" cy="5030964"/>
          </a:xfrm>
          <a:prstGeom prst="rect">
            <a:avLst/>
          </a:prstGeom>
        </p:spPr>
      </p:pic>
      <p:sp>
        <p:nvSpPr>
          <p:cNvPr id="8" name="TextBox 7">
            <a:extLst>
              <a:ext uri="{FF2B5EF4-FFF2-40B4-BE49-F238E27FC236}">
                <a16:creationId xmlns:a16="http://schemas.microsoft.com/office/drawing/2014/main" id="{1715910A-BCCF-9544-88AD-6A87771ED9A8}"/>
              </a:ext>
            </a:extLst>
          </p:cNvPr>
          <p:cNvSpPr txBox="1"/>
          <p:nvPr/>
        </p:nvSpPr>
        <p:spPr>
          <a:xfrm>
            <a:off x="211667" y="194733"/>
            <a:ext cx="3860800" cy="2677656"/>
          </a:xfrm>
          <a:prstGeom prst="rect">
            <a:avLst/>
          </a:prstGeom>
          <a:noFill/>
        </p:spPr>
        <p:txBody>
          <a:bodyPr wrap="square" rtlCol="0">
            <a:spAutoFit/>
          </a:bodyPr>
          <a:lstStyle/>
          <a:p>
            <a:r>
              <a:rPr lang="en-US" sz="4200" dirty="0">
                <a:solidFill>
                  <a:schemeClr val="dk1"/>
                </a:solidFill>
                <a:latin typeface="Economica"/>
                <a:sym typeface="Economica"/>
              </a:rPr>
              <a:t>90% of What We Worry</a:t>
            </a:r>
          </a:p>
          <a:p>
            <a:r>
              <a:rPr lang="en-US" sz="4200" dirty="0">
                <a:solidFill>
                  <a:schemeClr val="dk1"/>
                </a:solidFill>
                <a:latin typeface="Economica"/>
                <a:sym typeface="Economica"/>
              </a:rPr>
              <a:t>About</a:t>
            </a:r>
          </a:p>
          <a:p>
            <a:r>
              <a:rPr lang="en-US" sz="4200" dirty="0">
                <a:solidFill>
                  <a:schemeClr val="dk1"/>
                </a:solidFill>
                <a:latin typeface="Economica"/>
                <a:sym typeface="Economica"/>
              </a:rPr>
              <a:t>Never Happens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3" name="Picture 2">
            <a:extLst>
              <a:ext uri="{FF2B5EF4-FFF2-40B4-BE49-F238E27FC236}">
                <a16:creationId xmlns:a16="http://schemas.microsoft.com/office/drawing/2014/main" id="{E118D247-9CF8-2F4A-90F0-E8F340B8AE95}"/>
              </a:ext>
            </a:extLst>
          </p:cNvPr>
          <p:cNvPicPr>
            <a:picLocks noChangeAspect="1"/>
          </p:cNvPicPr>
          <p:nvPr/>
        </p:nvPicPr>
        <p:blipFill>
          <a:blip r:embed="rId3"/>
          <a:stretch>
            <a:fillRect/>
          </a:stretch>
        </p:blipFill>
        <p:spPr>
          <a:xfrm>
            <a:off x="0" y="212361"/>
            <a:ext cx="9144000" cy="4837312"/>
          </a:xfrm>
          <a:prstGeom prst="rect">
            <a:avLst/>
          </a:prstGeom>
        </p:spPr>
      </p:pic>
      <p:sp>
        <p:nvSpPr>
          <p:cNvPr id="7" name="TextBox 6">
            <a:extLst>
              <a:ext uri="{FF2B5EF4-FFF2-40B4-BE49-F238E27FC236}">
                <a16:creationId xmlns:a16="http://schemas.microsoft.com/office/drawing/2014/main" id="{CBABB033-76CB-2446-8E2B-AEE127049EE0}"/>
              </a:ext>
            </a:extLst>
          </p:cNvPr>
          <p:cNvSpPr txBox="1"/>
          <p:nvPr/>
        </p:nvSpPr>
        <p:spPr>
          <a:xfrm>
            <a:off x="4699000" y="0"/>
            <a:ext cx="5435600" cy="369332"/>
          </a:xfrm>
          <a:prstGeom prst="rect">
            <a:avLst/>
          </a:prstGeom>
          <a:noFill/>
        </p:spPr>
        <p:txBody>
          <a:bodyPr wrap="square" rtlCol="0">
            <a:spAutoFit/>
          </a:bodyPr>
          <a:lstStyle/>
          <a:p>
            <a:r>
              <a:rPr lang="en-US" sz="900" dirty="0"/>
              <a:t>https://</a:t>
            </a:r>
            <a:r>
              <a:rPr lang="en-US" sz="900" dirty="0" err="1"/>
              <a:t>informationisbeautiful.net</a:t>
            </a:r>
            <a:r>
              <a:rPr lang="en-US" sz="900" dirty="0"/>
              <a:t>/visualizations/worlds-biggest-data-breaches-hacks/</a:t>
            </a:r>
          </a:p>
          <a:p>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311700" y="315925"/>
            <a:ext cx="1703367" cy="279980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Traded</a:t>
            </a:r>
            <a:br>
              <a:rPr lang="en-US" dirty="0"/>
            </a:br>
            <a:r>
              <a:rPr lang="en-US" dirty="0"/>
              <a:t/>
            </a:r>
            <a:br>
              <a:rPr lang="en-US" dirty="0"/>
            </a:br>
            <a:r>
              <a:rPr lang="en-US" dirty="0"/>
              <a:t/>
            </a:r>
            <a:br>
              <a:rPr lang="en-US" dirty="0"/>
            </a:br>
            <a:endParaRPr dirty="0"/>
          </a:p>
        </p:txBody>
      </p:sp>
      <p:pic>
        <p:nvPicPr>
          <p:cNvPr id="3" name="Picture 2">
            <a:extLst>
              <a:ext uri="{FF2B5EF4-FFF2-40B4-BE49-F238E27FC236}">
                <a16:creationId xmlns:a16="http://schemas.microsoft.com/office/drawing/2014/main" id="{422BD3D0-5CEE-4643-9240-2FA604EE95DA}"/>
              </a:ext>
            </a:extLst>
          </p:cNvPr>
          <p:cNvPicPr>
            <a:picLocks noChangeAspect="1"/>
          </p:cNvPicPr>
          <p:nvPr/>
        </p:nvPicPr>
        <p:blipFill>
          <a:blip r:embed="rId3"/>
          <a:stretch>
            <a:fillRect/>
          </a:stretch>
        </p:blipFill>
        <p:spPr>
          <a:xfrm>
            <a:off x="2203938" y="0"/>
            <a:ext cx="6940061" cy="503505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430232" y="270933"/>
            <a:ext cx="2202901" cy="323426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Card shop</a:t>
            </a:r>
            <a:br>
              <a:rPr lang="en-US" dirty="0"/>
            </a:br>
            <a:r>
              <a:rPr lang="en-US" dirty="0"/>
              <a:t>selling skimmed and cloned cards</a:t>
            </a:r>
            <a:endParaRPr dirty="0"/>
          </a:p>
        </p:txBody>
      </p:sp>
      <p:pic>
        <p:nvPicPr>
          <p:cNvPr id="3" name="Picture 2">
            <a:extLst>
              <a:ext uri="{FF2B5EF4-FFF2-40B4-BE49-F238E27FC236}">
                <a16:creationId xmlns:a16="http://schemas.microsoft.com/office/drawing/2014/main" id="{BDB9EA9E-CCC1-5B49-9B03-F20BAD77405D}"/>
              </a:ext>
            </a:extLst>
          </p:cNvPr>
          <p:cNvPicPr>
            <a:picLocks noChangeAspect="1"/>
          </p:cNvPicPr>
          <p:nvPr/>
        </p:nvPicPr>
        <p:blipFill>
          <a:blip r:embed="rId3"/>
          <a:stretch>
            <a:fillRect/>
          </a:stretch>
        </p:blipFill>
        <p:spPr>
          <a:xfrm>
            <a:off x="3242733" y="0"/>
            <a:ext cx="5814483" cy="49911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118534" y="313265"/>
            <a:ext cx="2175933" cy="259080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Recycled - Phishing warning on dark web</a:t>
            </a:r>
            <a:endParaRPr dirty="0"/>
          </a:p>
        </p:txBody>
      </p:sp>
      <p:pic>
        <p:nvPicPr>
          <p:cNvPr id="3" name="Picture 2">
            <a:extLst>
              <a:ext uri="{FF2B5EF4-FFF2-40B4-BE49-F238E27FC236}">
                <a16:creationId xmlns:a16="http://schemas.microsoft.com/office/drawing/2014/main" id="{6589EAC0-0560-744B-A581-42479CFA08DB}"/>
              </a:ext>
            </a:extLst>
          </p:cNvPr>
          <p:cNvPicPr>
            <a:picLocks noChangeAspect="1"/>
          </p:cNvPicPr>
          <p:nvPr/>
        </p:nvPicPr>
        <p:blipFill>
          <a:blip r:embed="rId3"/>
          <a:stretch>
            <a:fillRect/>
          </a:stretch>
        </p:blipFill>
        <p:spPr>
          <a:xfrm>
            <a:off x="2413000" y="135467"/>
            <a:ext cx="6724040" cy="48852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27"/>
        <p:cNvGrpSpPr/>
        <p:nvPr/>
      </p:nvGrpSpPr>
      <p:grpSpPr>
        <a:xfrm>
          <a:off x="0" y="0"/>
          <a:ext cx="0" cy="0"/>
          <a:chOff x="0" y="0"/>
          <a:chExt cx="0" cy="0"/>
        </a:xfrm>
      </p:grpSpPr>
      <p:pic>
        <p:nvPicPr>
          <p:cNvPr id="5" name="Picture 4">
            <a:extLst>
              <a:ext uri="{FF2B5EF4-FFF2-40B4-BE49-F238E27FC236}">
                <a16:creationId xmlns:a16="http://schemas.microsoft.com/office/drawing/2014/main" id="{7EE18EF5-2371-2348-A93D-33207963BCAA}"/>
              </a:ext>
            </a:extLst>
          </p:cNvPr>
          <p:cNvPicPr>
            <a:picLocks noChangeAspect="1"/>
          </p:cNvPicPr>
          <p:nvPr/>
        </p:nvPicPr>
        <p:blipFill>
          <a:blip r:embed="rId3"/>
          <a:stretch>
            <a:fillRect/>
          </a:stretch>
        </p:blipFill>
        <p:spPr>
          <a:xfrm>
            <a:off x="3589866" y="74209"/>
            <a:ext cx="5520265" cy="4915976"/>
          </a:xfrm>
          <a:prstGeom prst="rect">
            <a:avLst/>
          </a:prstGeom>
        </p:spPr>
      </p:pic>
      <p:sp>
        <p:nvSpPr>
          <p:cNvPr id="128" name="Google Shape;128;p24"/>
          <p:cNvSpPr txBox="1">
            <a:spLocks noGrp="1"/>
          </p:cNvSpPr>
          <p:nvPr>
            <p:ph type="title"/>
          </p:nvPr>
        </p:nvSpPr>
        <p:spPr>
          <a:xfrm>
            <a:off x="447167" y="150409"/>
            <a:ext cx="2864867" cy="190611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Criminal charges due to stolen identity </a:t>
            </a:r>
            <a:endParaRPr dirty="0"/>
          </a:p>
        </p:txBody>
      </p:sp>
      <p:sp>
        <p:nvSpPr>
          <p:cNvPr id="129" name="Google Shape;129;p24"/>
          <p:cNvSpPr txBox="1">
            <a:spLocks noGrp="1"/>
          </p:cNvSpPr>
          <p:nvPr>
            <p:ph type="body" idx="1"/>
          </p:nvPr>
        </p:nvSpPr>
        <p:spPr>
          <a:xfrm>
            <a:off x="254000" y="3606800"/>
            <a:ext cx="3445934" cy="972425"/>
          </a:xfrm>
          <a:prstGeom prst="rect">
            <a:avLst/>
          </a:prstGeom>
        </p:spPr>
        <p:txBody>
          <a:bodyPr spcFirstLastPara="1" wrap="square" lIns="91425" tIns="91425" rIns="91425" bIns="91425" anchor="t" anchorCtr="0">
            <a:noAutofit/>
          </a:bodyPr>
          <a:lstStyle/>
          <a:p>
            <a:pPr marL="0" lvl="0" indent="0">
              <a:spcAft>
                <a:spcPts val="1600"/>
              </a:spcAft>
              <a:buNone/>
            </a:pPr>
            <a:r>
              <a:rPr lang="en-US" sz="1200" dirty="0"/>
              <a:t>https://</a:t>
            </a:r>
            <a:r>
              <a:rPr lang="en-US" sz="1200" dirty="0" err="1"/>
              <a:t>www.military.com</a:t>
            </a:r>
            <a:r>
              <a:rPr lang="en-US" sz="1200" dirty="0"/>
              <a:t>/veteran-jobs/security-clearance-jobs/2013/09/03/veteran-homeless-after-battle-with-identity-</a:t>
            </a:r>
            <a:r>
              <a:rPr lang="en-US" sz="1200" dirty="0" err="1"/>
              <a:t>theft.html</a:t>
            </a:r>
            <a:endParaRPr lang="en-US" sz="1200" dirty="0"/>
          </a:p>
          <a:p>
            <a:pPr marL="0" lvl="0" indent="0" algn="l" rtl="0">
              <a:spcBef>
                <a:spcPts val="0"/>
              </a:spcBef>
              <a:spcAft>
                <a:spcPts val="1600"/>
              </a:spcAft>
              <a:buNone/>
            </a:pPr>
            <a:endParaRP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699" y="315924"/>
            <a:ext cx="2795567" cy="24780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Loss of security clearance due to stolen identity </a:t>
            </a:r>
            <a:endParaRPr dirty="0"/>
          </a:p>
        </p:txBody>
      </p:sp>
      <p:sp>
        <p:nvSpPr>
          <p:cNvPr id="129" name="Google Shape;129;p24"/>
          <p:cNvSpPr txBox="1">
            <a:spLocks noGrp="1"/>
          </p:cNvSpPr>
          <p:nvPr>
            <p:ph type="body" idx="1"/>
          </p:nvPr>
        </p:nvSpPr>
        <p:spPr>
          <a:xfrm>
            <a:off x="311700" y="2980265"/>
            <a:ext cx="1838833" cy="1871133"/>
          </a:xfrm>
          <a:prstGeom prst="rect">
            <a:avLst/>
          </a:prstGeom>
        </p:spPr>
        <p:txBody>
          <a:bodyPr spcFirstLastPara="1" wrap="square" lIns="91425" tIns="91425" rIns="91425" bIns="91425" anchor="t" anchorCtr="0">
            <a:noAutofit/>
          </a:bodyPr>
          <a:lstStyle/>
          <a:p>
            <a:pPr marL="0" indent="0">
              <a:spcAft>
                <a:spcPts val="1600"/>
              </a:spcAft>
              <a:buNone/>
            </a:pPr>
            <a:r>
              <a:rPr lang="en-US" sz="1200" dirty="0"/>
              <a:t>https://</a:t>
            </a:r>
            <a:r>
              <a:rPr lang="en-US" sz="1200" dirty="0" err="1"/>
              <a:t>www.military.com</a:t>
            </a:r>
            <a:r>
              <a:rPr lang="en-US" sz="1200" dirty="0"/>
              <a:t>/veteran-jobs/security-clearance-jobs/2013/09/17/major-faces-long-road-back-after-identity-</a:t>
            </a:r>
            <a:r>
              <a:rPr lang="en-US" sz="1200" dirty="0" err="1"/>
              <a:t>theft.html</a:t>
            </a:r>
            <a:endParaRPr sz="1200" dirty="0"/>
          </a:p>
        </p:txBody>
      </p:sp>
      <p:pic>
        <p:nvPicPr>
          <p:cNvPr id="3" name="Picture 2">
            <a:extLst>
              <a:ext uri="{FF2B5EF4-FFF2-40B4-BE49-F238E27FC236}">
                <a16:creationId xmlns:a16="http://schemas.microsoft.com/office/drawing/2014/main" id="{F88C3952-0CBF-4045-A251-50C1ADEA2EC0}"/>
              </a:ext>
            </a:extLst>
          </p:cNvPr>
          <p:cNvPicPr>
            <a:picLocks noChangeAspect="1"/>
          </p:cNvPicPr>
          <p:nvPr/>
        </p:nvPicPr>
        <p:blipFill>
          <a:blip r:embed="rId3"/>
          <a:stretch>
            <a:fillRect/>
          </a:stretch>
        </p:blipFill>
        <p:spPr>
          <a:xfrm>
            <a:off x="3498850" y="191075"/>
            <a:ext cx="5314950" cy="4660323"/>
          </a:xfrm>
          <a:prstGeom prst="rect">
            <a:avLst/>
          </a:prstGeom>
        </p:spPr>
      </p:pic>
    </p:spTree>
    <p:extLst>
      <p:ext uri="{BB962C8B-B14F-4D97-AF65-F5344CB8AC3E}">
        <p14:creationId xmlns:p14="http://schemas.microsoft.com/office/powerpoint/2010/main" val="3574747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315924"/>
            <a:ext cx="3083433" cy="263047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Child protective services at your door due to stolen identity? </a:t>
            </a:r>
            <a:endParaRPr dirty="0"/>
          </a:p>
        </p:txBody>
      </p:sp>
      <p:sp>
        <p:nvSpPr>
          <p:cNvPr id="129" name="Google Shape;129;p24"/>
          <p:cNvSpPr txBox="1">
            <a:spLocks noGrp="1"/>
          </p:cNvSpPr>
          <p:nvPr>
            <p:ph type="body" idx="1"/>
          </p:nvPr>
        </p:nvSpPr>
        <p:spPr>
          <a:xfrm>
            <a:off x="311700" y="3877734"/>
            <a:ext cx="3185033" cy="965199"/>
          </a:xfrm>
          <a:prstGeom prst="rect">
            <a:avLst/>
          </a:prstGeom>
        </p:spPr>
        <p:txBody>
          <a:bodyPr spcFirstLastPara="1" wrap="square" lIns="91425" tIns="91425" rIns="91425" bIns="91425" anchor="t" anchorCtr="0">
            <a:noAutofit/>
          </a:bodyPr>
          <a:lstStyle/>
          <a:p>
            <a:pPr marL="0" lvl="0" indent="0">
              <a:spcAft>
                <a:spcPts val="1600"/>
              </a:spcAft>
              <a:buNone/>
            </a:pPr>
            <a:r>
              <a:rPr lang="en-US" sz="1200" dirty="0"/>
              <a:t>http://</a:t>
            </a:r>
            <a:r>
              <a:rPr lang="en-US" sz="1200" dirty="0" err="1"/>
              <a:t>america.aljazeera.com</a:t>
            </a:r>
            <a:r>
              <a:rPr lang="en-US" sz="1200" dirty="0"/>
              <a:t>/watch/shows/</a:t>
            </a:r>
            <a:r>
              <a:rPr lang="en-US" sz="1200" dirty="0" err="1"/>
              <a:t>america</a:t>
            </a:r>
            <a:r>
              <a:rPr lang="en-US" sz="1200" dirty="0"/>
              <a:t>-tonight/articles/2016/1/6/how-a-stolen-id-made-one-woman-the-mother-of-a-meth-addicted-baby.html</a:t>
            </a:r>
            <a:endParaRPr sz="1200" dirty="0"/>
          </a:p>
        </p:txBody>
      </p:sp>
      <p:pic>
        <p:nvPicPr>
          <p:cNvPr id="5" name="Picture 4">
            <a:extLst>
              <a:ext uri="{FF2B5EF4-FFF2-40B4-BE49-F238E27FC236}">
                <a16:creationId xmlns:a16="http://schemas.microsoft.com/office/drawing/2014/main" id="{4EB1FB8B-1032-0447-A54D-63A833B18E06}"/>
              </a:ext>
            </a:extLst>
          </p:cNvPr>
          <p:cNvPicPr>
            <a:picLocks noChangeAspect="1"/>
          </p:cNvPicPr>
          <p:nvPr/>
        </p:nvPicPr>
        <p:blipFill>
          <a:blip r:embed="rId3"/>
          <a:stretch>
            <a:fillRect/>
          </a:stretch>
        </p:blipFill>
        <p:spPr>
          <a:xfrm>
            <a:off x="3496733" y="247650"/>
            <a:ext cx="5397500" cy="4699000"/>
          </a:xfrm>
          <a:prstGeom prst="rect">
            <a:avLst/>
          </a:prstGeom>
        </p:spPr>
      </p:pic>
    </p:spTree>
    <p:extLst>
      <p:ext uri="{BB962C8B-B14F-4D97-AF65-F5344CB8AC3E}">
        <p14:creationId xmlns:p14="http://schemas.microsoft.com/office/powerpoint/2010/main" val="1361719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315925"/>
            <a:ext cx="2583900" cy="196456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Drug charges due to medical identity theft</a:t>
            </a:r>
            <a:endParaRPr dirty="0"/>
          </a:p>
        </p:txBody>
      </p:sp>
      <p:sp>
        <p:nvSpPr>
          <p:cNvPr id="129" name="Google Shape;129;p24"/>
          <p:cNvSpPr txBox="1">
            <a:spLocks noGrp="1"/>
          </p:cNvSpPr>
          <p:nvPr>
            <p:ph type="body" idx="1"/>
          </p:nvPr>
        </p:nvSpPr>
        <p:spPr>
          <a:xfrm>
            <a:off x="311700" y="3384224"/>
            <a:ext cx="1889633" cy="1238575"/>
          </a:xfrm>
          <a:prstGeom prst="rect">
            <a:avLst/>
          </a:prstGeom>
        </p:spPr>
        <p:txBody>
          <a:bodyPr spcFirstLastPara="1" wrap="square" lIns="91425" tIns="91425" rIns="91425" bIns="91425" anchor="t" anchorCtr="0">
            <a:noAutofit/>
          </a:bodyPr>
          <a:lstStyle/>
          <a:p>
            <a:pPr marL="0" indent="0">
              <a:spcAft>
                <a:spcPts val="1600"/>
              </a:spcAft>
              <a:buNone/>
            </a:pPr>
            <a:r>
              <a:rPr lang="en-US" sz="1200" dirty="0"/>
              <a:t>https://www.click2houston.com/news/investigates/identity-theft-victim-gets-drug-fraud-charges-expunged</a:t>
            </a:r>
          </a:p>
        </p:txBody>
      </p:sp>
      <p:pic>
        <p:nvPicPr>
          <p:cNvPr id="5" name="Picture 4">
            <a:extLst>
              <a:ext uri="{FF2B5EF4-FFF2-40B4-BE49-F238E27FC236}">
                <a16:creationId xmlns:a16="http://schemas.microsoft.com/office/drawing/2014/main" id="{EC23BA26-0353-D14B-9289-A6D9D49CDF26}"/>
              </a:ext>
            </a:extLst>
          </p:cNvPr>
          <p:cNvPicPr>
            <a:picLocks noChangeAspect="1"/>
          </p:cNvPicPr>
          <p:nvPr/>
        </p:nvPicPr>
        <p:blipFill>
          <a:blip r:embed="rId3"/>
          <a:stretch>
            <a:fillRect/>
          </a:stretch>
        </p:blipFill>
        <p:spPr>
          <a:xfrm>
            <a:off x="3424767" y="191758"/>
            <a:ext cx="5329766" cy="4759667"/>
          </a:xfrm>
          <a:prstGeom prst="rect">
            <a:avLst/>
          </a:prstGeom>
        </p:spPr>
      </p:pic>
    </p:spTree>
    <p:extLst>
      <p:ext uri="{BB962C8B-B14F-4D97-AF65-F5344CB8AC3E}">
        <p14:creationId xmlns:p14="http://schemas.microsoft.com/office/powerpoint/2010/main" val="812286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Victim enabled identity theft</a:t>
            </a:r>
            <a:endParaRPr dirty="0"/>
          </a:p>
        </p:txBody>
      </p:sp>
      <p:sp>
        <p:nvSpPr>
          <p:cNvPr id="153" name="Google Shape;153;p2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spcAft>
                <a:spcPts val="1600"/>
              </a:spcAft>
              <a:buNone/>
            </a:pPr>
            <a:r>
              <a:rPr lang="en-US" dirty="0"/>
              <a:t>A victim is deceived into providing their personally identifying information (PII) to a fraudster</a:t>
            </a:r>
          </a:p>
          <a:p>
            <a:pPr marL="0" lvl="0" indent="0">
              <a:spcAft>
                <a:spcPts val="1600"/>
              </a:spcAft>
              <a:buNone/>
            </a:pPr>
            <a:r>
              <a:rPr lang="en-US" dirty="0"/>
              <a:t>Fraudster calls the victim using psychological triggers:</a:t>
            </a:r>
          </a:p>
          <a:p>
            <a:pPr marL="0" lvl="0" indent="0">
              <a:spcAft>
                <a:spcPts val="1600"/>
              </a:spcAft>
              <a:buNone/>
            </a:pPr>
            <a:r>
              <a:rPr lang="en-US" dirty="0"/>
              <a:t>	Like free offer, FOMO, credit applied to account </a:t>
            </a:r>
          </a:p>
          <a:p>
            <a:pPr marL="0" lvl="0" indent="0">
              <a:spcAft>
                <a:spcPts val="1600"/>
              </a:spcAft>
              <a:buNone/>
            </a:pPr>
            <a:r>
              <a:rPr lang="en-US" dirty="0"/>
              <a:t>	Or with offer to share the proceeds of fraud</a:t>
            </a:r>
          </a:p>
          <a:p>
            <a:pPr marL="0" lvl="0" indent="0">
              <a:spcAft>
                <a:spcPts val="1600"/>
              </a:spcAft>
              <a:buNone/>
            </a:pPr>
            <a:r>
              <a:rPr lang="en-US" dirty="0"/>
              <a:t>47% Medical identity fraud cases occur when people knowingly share their information </a:t>
            </a:r>
          </a:p>
          <a:p>
            <a:pPr marL="0" lvl="0" indent="0">
              <a:spcAft>
                <a:spcPts val="1600"/>
              </a:spcAft>
              <a:buNone/>
            </a:pPr>
            <a:r>
              <a:rPr lang="en-US" sz="900" dirty="0"/>
              <a:t>Source: https://</a:t>
            </a:r>
            <a:r>
              <a:rPr lang="en-US" sz="900" dirty="0" err="1"/>
              <a:t>www.consumerreports.org</a:t>
            </a:r>
            <a:r>
              <a:rPr lang="en-US" sz="900" dirty="0"/>
              <a:t>/medical-identity-theft/medical-identity-theft/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Recovery</a:t>
            </a:r>
            <a:endParaRPr dirty="0"/>
          </a:p>
        </p:txBody>
      </p:sp>
      <p:sp>
        <p:nvSpPr>
          <p:cNvPr id="189" name="Google Shape;189;p34"/>
          <p:cNvSpPr txBox="1">
            <a:spLocks noGrp="1"/>
          </p:cNvSpPr>
          <p:nvPr>
            <p:ph type="body" idx="1"/>
          </p:nvPr>
        </p:nvSpPr>
        <p:spPr>
          <a:xfrm>
            <a:off x="311700" y="1225225"/>
            <a:ext cx="8520600" cy="3693908"/>
          </a:xfrm>
          <a:prstGeom prst="rect">
            <a:avLst/>
          </a:prstGeom>
        </p:spPr>
        <p:txBody>
          <a:bodyPr spcFirstLastPara="1" wrap="square" lIns="91425" tIns="91425" rIns="91425" bIns="91425" anchor="t" anchorCtr="0">
            <a:noAutofit/>
          </a:bodyPr>
          <a:lstStyle/>
          <a:p>
            <a:pPr marL="0" lvl="0" indent="0">
              <a:spcAft>
                <a:spcPts val="1600"/>
              </a:spcAft>
              <a:buNone/>
            </a:pPr>
            <a:r>
              <a:rPr lang="en-US" dirty="0"/>
              <a:t>Call the companies where you know fraud occurred</a:t>
            </a:r>
          </a:p>
          <a:p>
            <a:pPr marL="0" lvl="0" indent="0">
              <a:spcAft>
                <a:spcPts val="1600"/>
              </a:spcAft>
              <a:buNone/>
            </a:pPr>
            <a:r>
              <a:rPr lang="en-US" dirty="0"/>
              <a:t>Place a fraud alert on your credit file</a:t>
            </a:r>
          </a:p>
          <a:p>
            <a:pPr marL="0" lvl="0" indent="0">
              <a:spcAft>
                <a:spcPts val="1600"/>
              </a:spcAft>
              <a:buNone/>
            </a:pPr>
            <a:r>
              <a:rPr lang="en-US" dirty="0"/>
              <a:t>Go to </a:t>
            </a:r>
            <a:r>
              <a:rPr lang="en-US" dirty="0">
                <a:hlinkClick r:id="rId3"/>
              </a:rPr>
              <a:t>https://</a:t>
            </a:r>
            <a:r>
              <a:rPr lang="en-US" dirty="0" err="1">
                <a:hlinkClick r:id="rId3"/>
              </a:rPr>
              <a:t>www.identitytheft.gov</a:t>
            </a:r>
            <a:r>
              <a:rPr lang="en-US" dirty="0">
                <a:hlinkClick r:id="rId3"/>
              </a:rPr>
              <a:t>/Assistant </a:t>
            </a:r>
            <a:endParaRPr lang="en-US" dirty="0"/>
          </a:p>
          <a:p>
            <a:pPr marL="0" lvl="0" indent="0">
              <a:spcAft>
                <a:spcPts val="1600"/>
              </a:spcAft>
              <a:buNone/>
            </a:pPr>
            <a:endParaRPr lang="en-US" dirty="0"/>
          </a:p>
          <a:p>
            <a:pPr marL="0" lvl="0" indent="0">
              <a:spcAft>
                <a:spcPts val="1600"/>
              </a:spcAft>
              <a:buNone/>
            </a:pPr>
            <a:endParaRPr lang="en-US" dirty="0"/>
          </a:p>
          <a:p>
            <a:pPr marL="0" lvl="0" indent="0" algn="l" rtl="0">
              <a:spcBef>
                <a:spcPts val="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5"/>
          <p:cNvSpPr txBox="1">
            <a:spLocks noGrp="1"/>
          </p:cNvSpPr>
          <p:nvPr>
            <p:ph type="body" idx="1"/>
          </p:nvPr>
        </p:nvSpPr>
        <p:spPr>
          <a:xfrm>
            <a:off x="1632501" y="1851758"/>
            <a:ext cx="5657300" cy="89990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4200" dirty="0">
                <a:latin typeface="Economica"/>
                <a:sym typeface="Economica"/>
              </a:rPr>
              <a:t>Today let’s talk about the 10%</a:t>
            </a:r>
            <a:endParaRPr sz="4200" dirty="0">
              <a:latin typeface="Economica"/>
              <a:sym typeface="Economic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 calcmode="lin" valueType="num">
                                      <p:cBhvr additive="base">
                                        <p:cTn id="7"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BA99-BA17-9A44-BCD6-888635CEEA47}"/>
              </a:ext>
            </a:extLst>
          </p:cNvPr>
          <p:cNvSpPr>
            <a:spLocks noGrp="1"/>
          </p:cNvSpPr>
          <p:nvPr>
            <p:ph type="title"/>
          </p:nvPr>
        </p:nvSpPr>
        <p:spPr/>
        <p:txBody>
          <a:bodyPr/>
          <a:lstStyle/>
          <a:p>
            <a:r>
              <a:rPr lang="en-US" dirty="0"/>
              <a:t>…</a:t>
            </a:r>
          </a:p>
        </p:txBody>
      </p:sp>
      <p:sp>
        <p:nvSpPr>
          <p:cNvPr id="3" name="Text Placeholder 2">
            <a:extLst>
              <a:ext uri="{FF2B5EF4-FFF2-40B4-BE49-F238E27FC236}">
                <a16:creationId xmlns:a16="http://schemas.microsoft.com/office/drawing/2014/main" id="{6CBF58EF-8585-424A-9C79-FD2FDD37EB29}"/>
              </a:ext>
            </a:extLst>
          </p:cNvPr>
          <p:cNvSpPr>
            <a:spLocks noGrp="1"/>
          </p:cNvSpPr>
          <p:nvPr>
            <p:ph type="body" idx="1"/>
          </p:nvPr>
        </p:nvSpPr>
        <p:spPr/>
        <p:txBody>
          <a:bodyPr/>
          <a:lstStyle/>
          <a:p>
            <a:pPr marL="0" lvl="0" indent="0">
              <a:spcAft>
                <a:spcPts val="1600"/>
              </a:spcAft>
              <a:buNone/>
            </a:pPr>
            <a:r>
              <a:rPr lang="en-US" dirty="0"/>
              <a:t>Create an identity theft report  on the FTC website</a:t>
            </a:r>
          </a:p>
          <a:p>
            <a:pPr marL="0" lvl="0" indent="0">
              <a:spcAft>
                <a:spcPts val="1600"/>
              </a:spcAft>
              <a:buNone/>
            </a:pPr>
            <a:r>
              <a:rPr lang="en-US" dirty="0"/>
              <a:t>Create an account and recovery plan </a:t>
            </a:r>
          </a:p>
          <a:p>
            <a:pPr marL="0" lvl="0" indent="0">
              <a:spcAft>
                <a:spcPts val="1600"/>
              </a:spcAft>
              <a:buNone/>
            </a:pPr>
            <a:r>
              <a:rPr lang="en-US" dirty="0"/>
              <a:t>File a police report</a:t>
            </a:r>
          </a:p>
          <a:p>
            <a:pPr marL="114300" indent="0">
              <a:buNone/>
            </a:pPr>
            <a:endParaRPr lang="en-US" dirty="0"/>
          </a:p>
        </p:txBody>
      </p:sp>
    </p:spTree>
    <p:extLst>
      <p:ext uri="{BB962C8B-B14F-4D97-AF65-F5344CB8AC3E}">
        <p14:creationId xmlns:p14="http://schemas.microsoft.com/office/powerpoint/2010/main" val="1459349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Obtain &amp; Review Reports</a:t>
            </a:r>
            <a:endParaRPr dirty="0"/>
          </a:p>
        </p:txBody>
      </p:sp>
      <p:sp>
        <p:nvSpPr>
          <p:cNvPr id="189" name="Google Shape;189;p34"/>
          <p:cNvSpPr txBox="1">
            <a:spLocks noGrp="1"/>
          </p:cNvSpPr>
          <p:nvPr>
            <p:ph type="body" idx="1"/>
          </p:nvPr>
        </p:nvSpPr>
        <p:spPr>
          <a:xfrm>
            <a:off x="311700" y="1225225"/>
            <a:ext cx="8520600" cy="3693908"/>
          </a:xfrm>
          <a:prstGeom prst="rect">
            <a:avLst/>
          </a:prstGeom>
        </p:spPr>
        <p:txBody>
          <a:bodyPr spcFirstLastPara="1" wrap="square" lIns="91425" tIns="91425" rIns="91425" bIns="91425" anchor="t" anchorCtr="0">
            <a:noAutofit/>
          </a:bodyPr>
          <a:lstStyle/>
          <a:p>
            <a:pPr marL="0" lvl="0" indent="0">
              <a:spcAft>
                <a:spcPts val="1600"/>
              </a:spcAft>
              <a:buNone/>
            </a:pPr>
            <a:r>
              <a:rPr lang="en-US" dirty="0"/>
              <a:t>Your </a:t>
            </a:r>
            <a:r>
              <a:rPr lang="en-US" dirty="0">
                <a:hlinkClick r:id="rId3"/>
              </a:rPr>
              <a:t>Credit Reports</a:t>
            </a:r>
            <a:endParaRPr lang="en-US" dirty="0"/>
          </a:p>
          <a:p>
            <a:pPr marL="0" lvl="0" indent="0">
              <a:spcAft>
                <a:spcPts val="1600"/>
              </a:spcAft>
              <a:buNone/>
            </a:pPr>
            <a:r>
              <a:rPr lang="en-US" dirty="0"/>
              <a:t>Record of all Phone, Pay TV and Utility </a:t>
            </a:r>
            <a:r>
              <a:rPr lang="en-US" dirty="0">
                <a:hlinkClick r:id="rId4"/>
              </a:rPr>
              <a:t>NCTUE report </a:t>
            </a:r>
            <a:endParaRPr lang="en-US" dirty="0"/>
          </a:p>
          <a:p>
            <a:pPr marL="0" lvl="0" indent="0">
              <a:spcAft>
                <a:spcPts val="1600"/>
              </a:spcAft>
              <a:buNone/>
            </a:pPr>
            <a:r>
              <a:rPr lang="en-US" dirty="0"/>
              <a:t>Obtain copy of your </a:t>
            </a:r>
            <a:r>
              <a:rPr lang="en-US" dirty="0">
                <a:hlinkClick r:id="rId5"/>
              </a:rPr>
              <a:t>ChexSystems report </a:t>
            </a:r>
            <a:endParaRPr lang="en-US" dirty="0"/>
          </a:p>
          <a:p>
            <a:pPr marL="0" lvl="0" indent="0">
              <a:spcAft>
                <a:spcPts val="1600"/>
              </a:spcAft>
              <a:buNone/>
            </a:pPr>
            <a:endParaRPr lang="en-US" dirty="0"/>
          </a:p>
          <a:p>
            <a:pPr marL="0" lvl="0" indent="0" algn="l" rtl="0">
              <a:spcBef>
                <a:spcPts val="0"/>
              </a:spcBef>
              <a:spcAft>
                <a:spcPts val="1600"/>
              </a:spcAft>
              <a:buNone/>
            </a:pPr>
            <a:endParaRPr dirty="0"/>
          </a:p>
        </p:txBody>
      </p:sp>
    </p:spTree>
    <p:extLst>
      <p:ext uri="{BB962C8B-B14F-4D97-AF65-F5344CB8AC3E}">
        <p14:creationId xmlns:p14="http://schemas.microsoft.com/office/powerpoint/2010/main" val="655640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06A0-F025-114A-B884-45B0825730C2}"/>
              </a:ext>
            </a:extLst>
          </p:cNvPr>
          <p:cNvSpPr>
            <a:spLocks noGrp="1"/>
          </p:cNvSpPr>
          <p:nvPr>
            <p:ph type="title"/>
          </p:nvPr>
        </p:nvSpPr>
        <p:spPr/>
        <p:txBody>
          <a:bodyPr/>
          <a:lstStyle/>
          <a:p>
            <a:r>
              <a:rPr lang="en-US" dirty="0"/>
              <a:t>...</a:t>
            </a:r>
          </a:p>
        </p:txBody>
      </p:sp>
      <p:sp>
        <p:nvSpPr>
          <p:cNvPr id="3" name="Text Placeholder 2">
            <a:extLst>
              <a:ext uri="{FF2B5EF4-FFF2-40B4-BE49-F238E27FC236}">
                <a16:creationId xmlns:a16="http://schemas.microsoft.com/office/drawing/2014/main" id="{2E8941D4-FB59-E44D-AF52-C35A4CDFF4D0}"/>
              </a:ext>
            </a:extLst>
          </p:cNvPr>
          <p:cNvSpPr>
            <a:spLocks noGrp="1"/>
          </p:cNvSpPr>
          <p:nvPr>
            <p:ph type="body" idx="1"/>
          </p:nvPr>
        </p:nvSpPr>
        <p:spPr/>
        <p:txBody>
          <a:bodyPr/>
          <a:lstStyle/>
          <a:p>
            <a:pPr marL="0" indent="0">
              <a:spcAft>
                <a:spcPts val="1600"/>
              </a:spcAft>
              <a:buNone/>
            </a:pPr>
            <a:r>
              <a:rPr lang="en-US" dirty="0"/>
              <a:t>Check your </a:t>
            </a:r>
            <a:r>
              <a:rPr lang="en-US" dirty="0">
                <a:hlinkClick r:id="rId2"/>
              </a:rPr>
              <a:t>Social Security Account </a:t>
            </a:r>
            <a:endParaRPr lang="en-US" dirty="0"/>
          </a:p>
          <a:p>
            <a:pPr marL="0" indent="0">
              <a:spcAft>
                <a:spcPts val="1600"/>
              </a:spcAft>
              <a:buNone/>
            </a:pPr>
            <a:r>
              <a:rPr lang="en-US" dirty="0"/>
              <a:t>Driver history abstract – from DMV</a:t>
            </a:r>
          </a:p>
          <a:p>
            <a:pPr marL="0" indent="0">
              <a:spcAft>
                <a:spcPts val="1600"/>
              </a:spcAft>
              <a:buNone/>
            </a:pPr>
            <a:r>
              <a:rPr lang="en-US" dirty="0"/>
              <a:t>Obtain Criminal History Report from State Police</a:t>
            </a:r>
          </a:p>
          <a:p>
            <a:pPr marL="114300" indent="0">
              <a:buNone/>
            </a:pPr>
            <a:endParaRPr lang="en-US" dirty="0"/>
          </a:p>
        </p:txBody>
      </p:sp>
    </p:spTree>
    <p:extLst>
      <p:ext uri="{BB962C8B-B14F-4D97-AF65-F5344CB8AC3E}">
        <p14:creationId xmlns:p14="http://schemas.microsoft.com/office/powerpoint/2010/main" val="671808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Cleanup</a:t>
            </a:r>
            <a:endParaRPr dirty="0"/>
          </a:p>
        </p:txBody>
      </p:sp>
      <p:sp>
        <p:nvSpPr>
          <p:cNvPr id="165" name="Google Shape;165;p3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Send the police report to all the credit agencies and place fraud alert</a:t>
            </a:r>
          </a:p>
          <a:p>
            <a:pPr marL="0" lvl="0" indent="0" algn="l" rtl="0">
              <a:spcBef>
                <a:spcPts val="0"/>
              </a:spcBef>
              <a:spcAft>
                <a:spcPts val="1600"/>
              </a:spcAft>
              <a:buNone/>
            </a:pPr>
            <a:r>
              <a:rPr lang="en-US" dirty="0"/>
              <a:t>Close accounts opened in your name</a:t>
            </a:r>
          </a:p>
          <a:p>
            <a:pPr marL="0" lvl="0" indent="0" algn="l" rtl="0">
              <a:spcBef>
                <a:spcPts val="0"/>
              </a:spcBef>
              <a:spcAft>
                <a:spcPts val="1600"/>
              </a:spcAft>
              <a:buNone/>
            </a:pPr>
            <a:r>
              <a:rPr lang="en-US" dirty="0"/>
              <a:t>Remove charges from your account</a:t>
            </a:r>
          </a:p>
          <a:p>
            <a:pPr marL="0" lvl="0" indent="0">
              <a:spcAft>
                <a:spcPts val="1600"/>
              </a:spcAft>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834A-094B-6840-9B5B-F163597D38ED}"/>
              </a:ext>
            </a:extLst>
          </p:cNvPr>
          <p:cNvSpPr>
            <a:spLocks noGrp="1"/>
          </p:cNvSpPr>
          <p:nvPr>
            <p:ph type="title"/>
          </p:nvPr>
        </p:nvSpPr>
        <p:spPr/>
        <p:txBody>
          <a:bodyPr/>
          <a:lstStyle/>
          <a:p>
            <a:r>
              <a:rPr lang="en-US" dirty="0"/>
              <a:t>…</a:t>
            </a:r>
          </a:p>
        </p:txBody>
      </p:sp>
      <p:sp>
        <p:nvSpPr>
          <p:cNvPr id="3" name="Text Placeholder 2">
            <a:extLst>
              <a:ext uri="{FF2B5EF4-FFF2-40B4-BE49-F238E27FC236}">
                <a16:creationId xmlns:a16="http://schemas.microsoft.com/office/drawing/2014/main" id="{B21FE9B9-9400-1C40-90A8-D6652A23D853}"/>
              </a:ext>
            </a:extLst>
          </p:cNvPr>
          <p:cNvSpPr>
            <a:spLocks noGrp="1"/>
          </p:cNvSpPr>
          <p:nvPr>
            <p:ph type="body" idx="1"/>
          </p:nvPr>
        </p:nvSpPr>
        <p:spPr/>
        <p:txBody>
          <a:bodyPr/>
          <a:lstStyle/>
          <a:p>
            <a:pPr marL="0" indent="0">
              <a:spcAft>
                <a:spcPts val="1600"/>
              </a:spcAft>
              <a:buNone/>
            </a:pPr>
            <a:r>
              <a:rPr lang="en-US" dirty="0"/>
              <a:t>Correct credit report - “Account Closed at Consumer’s Request.”</a:t>
            </a:r>
          </a:p>
          <a:p>
            <a:pPr marL="0" indent="0">
              <a:spcAft>
                <a:spcPts val="1600"/>
              </a:spcAft>
              <a:buNone/>
            </a:pPr>
            <a:r>
              <a:rPr lang="en-US" dirty="0"/>
              <a:t>File form 14039 Identity Theft Affidavit with IRS</a:t>
            </a:r>
          </a:p>
          <a:p>
            <a:pPr marL="0" indent="0">
              <a:spcAft>
                <a:spcPts val="1600"/>
              </a:spcAft>
              <a:buNone/>
            </a:pPr>
            <a:r>
              <a:rPr lang="en-US" dirty="0"/>
              <a:t>Sign up for ID theft monitoring service</a:t>
            </a:r>
          </a:p>
          <a:p>
            <a:pPr marL="114300" indent="0">
              <a:buNone/>
            </a:pPr>
            <a:endParaRPr lang="en-US" dirty="0"/>
          </a:p>
        </p:txBody>
      </p:sp>
    </p:spTree>
    <p:extLst>
      <p:ext uri="{BB962C8B-B14F-4D97-AF65-F5344CB8AC3E}">
        <p14:creationId xmlns:p14="http://schemas.microsoft.com/office/powerpoint/2010/main" val="1567013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 few more things…</a:t>
            </a:r>
            <a:endParaRPr dirty="0"/>
          </a:p>
        </p:txBody>
      </p:sp>
      <p:sp>
        <p:nvSpPr>
          <p:cNvPr id="171" name="Google Shape;171;p3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spcAft>
                <a:spcPts val="1600"/>
              </a:spcAft>
              <a:buNone/>
            </a:pPr>
            <a:r>
              <a:rPr lang="en-US" dirty="0"/>
              <a:t>Social Security Administration – report misuse</a:t>
            </a:r>
          </a:p>
          <a:p>
            <a:pPr marL="0" lvl="0" indent="0">
              <a:spcAft>
                <a:spcPts val="1600"/>
              </a:spcAft>
              <a:buNone/>
            </a:pPr>
            <a:r>
              <a:rPr lang="en-US" dirty="0"/>
              <a:t>Reply to any debt collection notice within 30 days</a:t>
            </a:r>
          </a:p>
          <a:p>
            <a:pPr marL="0" lvl="0" indent="0">
              <a:spcAft>
                <a:spcPts val="1600"/>
              </a:spcAft>
              <a:buNone/>
            </a:pPr>
            <a:r>
              <a:rPr lang="en-US" dirty="0"/>
              <a:t>Report identity theft to your motor vehicle department</a:t>
            </a:r>
          </a:p>
          <a:p>
            <a:pPr marL="0" lvl="0" indent="0">
              <a:spcAft>
                <a:spcPts val="1600"/>
              </a:spcAft>
              <a:buNone/>
            </a:pPr>
            <a:endParaRPr lang="en-US" dirty="0"/>
          </a:p>
          <a:p>
            <a:pPr marL="0" lvl="0" indent="0">
              <a:spcAft>
                <a:spcPts val="1600"/>
              </a:spcAft>
              <a:buNone/>
            </a:pPr>
            <a:endParaRPr lang="en-US" dirty="0"/>
          </a:p>
          <a:p>
            <a:pPr marL="0" lvl="0" indent="0">
              <a:spcAft>
                <a:spcPts val="160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and…</a:t>
            </a:r>
            <a:endParaRPr dirty="0"/>
          </a:p>
        </p:txBody>
      </p:sp>
      <p:sp>
        <p:nvSpPr>
          <p:cNvPr id="183" name="Google Shape;183;p3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spcAft>
                <a:spcPts val="1600"/>
              </a:spcAft>
              <a:buNone/>
            </a:pPr>
            <a:r>
              <a:rPr lang="en-US" dirty="0"/>
              <a:t>Report identity theft to US Department of State (whether you have a passport or not)</a:t>
            </a:r>
          </a:p>
          <a:p>
            <a:pPr marL="0" indent="0">
              <a:spcAft>
                <a:spcPts val="1600"/>
              </a:spcAft>
              <a:buNone/>
            </a:pPr>
            <a:r>
              <a:rPr lang="en-US" dirty="0"/>
              <a:t>Contact </a:t>
            </a:r>
            <a:r>
              <a:rPr lang="en-US" dirty="0" err="1"/>
              <a:t>Telecheck</a:t>
            </a:r>
            <a:r>
              <a:rPr lang="en-US" dirty="0"/>
              <a:t> and Certegy if someone is writing bad checks</a:t>
            </a:r>
          </a:p>
          <a:p>
            <a:pPr marL="0" lvl="0" indent="0" algn="l" rtl="0">
              <a:spcBef>
                <a:spcPts val="0"/>
              </a:spcBef>
              <a:spcAft>
                <a:spcPts val="1600"/>
              </a:spcAft>
              <a:buNone/>
            </a:pPr>
            <a:r>
              <a:rPr lang="en-US" dirty="0"/>
              <a:t>Student loans– provide identity theft report to close the loan</a:t>
            </a:r>
          </a:p>
          <a:p>
            <a:pPr marL="0" lvl="0" indent="0">
              <a:spcAft>
                <a:spcPts val="1600"/>
              </a:spcAft>
              <a:buNone/>
            </a:pPr>
            <a:r>
              <a:rPr lang="en-US" dirty="0"/>
              <a:t>Apartment Rentals – Get your tenant history report corrected</a:t>
            </a:r>
          </a:p>
          <a:p>
            <a:pPr marL="0" lvl="0" indent="0">
              <a:spcAft>
                <a:spcPts val="1600"/>
              </a:spcAft>
              <a:buNone/>
            </a:pPr>
            <a:r>
              <a:rPr lang="en-US" dirty="0"/>
              <a:t>Bankruptcy – Contact US Trustee https://</a:t>
            </a:r>
            <a:r>
              <a:rPr lang="en-US" dirty="0" err="1"/>
              <a:t>www.justice.gov</a:t>
            </a:r>
            <a:r>
              <a:rPr lang="en-US" dirty="0"/>
              <a:t>/</a:t>
            </a:r>
            <a:r>
              <a:rPr lang="en-US" dirty="0" err="1"/>
              <a:t>ust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3D76-D53A-5343-AEF2-6ABC9767401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593377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00E3CA-F4FD-0047-A71F-C1FB812FB0EE}"/>
              </a:ext>
            </a:extLst>
          </p:cNvPr>
          <p:cNvSpPr>
            <a:spLocks noGrp="1"/>
          </p:cNvSpPr>
          <p:nvPr>
            <p:ph type="title"/>
          </p:nvPr>
        </p:nvSpPr>
        <p:spPr/>
        <p:txBody>
          <a:bodyPr/>
          <a:lstStyle/>
          <a:p>
            <a:pPr algn="l"/>
            <a:r>
              <a:rPr lang="en-US" sz="2000" dirty="0">
                <a:latin typeface="+mn-lt"/>
              </a:rPr>
              <a:t>Niloufer Tamboly, Co-founder &amp; President, (ISC)</a:t>
            </a:r>
            <a:r>
              <a:rPr lang="en-US" sz="2000" baseline="30000" dirty="0">
                <a:latin typeface="+mn-lt"/>
              </a:rPr>
              <a:t>2</a:t>
            </a:r>
            <a:r>
              <a:rPr lang="en-US" sz="2000" dirty="0">
                <a:latin typeface="+mn-lt"/>
              </a:rPr>
              <a:t> New Jersey Chapter (</a:t>
            </a:r>
            <a:r>
              <a:rPr lang="en-US" sz="1600" dirty="0">
                <a:latin typeface="+mn-lt"/>
              </a:rPr>
              <a:t>a membership based association of cybersecurity professionals</a:t>
            </a:r>
            <a:r>
              <a:rPr lang="en-US" sz="2000" dirty="0">
                <a:latin typeface="+mn-lt"/>
              </a:rPr>
              <a:t>)</a:t>
            </a:r>
            <a:br>
              <a:rPr lang="en-US" sz="2000" dirty="0">
                <a:latin typeface="+mn-lt"/>
              </a:rPr>
            </a:br>
            <a:r>
              <a:rPr lang="en-US" sz="2000" dirty="0">
                <a:latin typeface="+mn-lt"/>
              </a:rPr>
              <a:t/>
            </a:r>
            <a:br>
              <a:rPr lang="en-US" sz="2000" dirty="0">
                <a:latin typeface="+mn-lt"/>
              </a:rPr>
            </a:br>
            <a:r>
              <a:rPr lang="en-US" sz="2000" dirty="0">
                <a:latin typeface="Bell MT" panose="02020503060305020303" pitchFamily="18" charset="77"/>
              </a:rPr>
              <a:t>Niloufer ( </a:t>
            </a:r>
            <a:r>
              <a:rPr lang="en-US" sz="2000" dirty="0">
                <a:latin typeface="Bell MT" panose="02020503060305020303" pitchFamily="18" charset="77"/>
                <a:hlinkClick r:id="rId2"/>
              </a:rPr>
              <a:t>ntamboly@gmail.com</a:t>
            </a:r>
            <a:r>
              <a:rPr lang="en-US" sz="2000" dirty="0">
                <a:latin typeface="Bell MT" panose="02020503060305020303" pitchFamily="18" charset="77"/>
              </a:rPr>
              <a:t> )is a risk management professional and helps companies prevent, detect and mitigate technology and business risks. </a:t>
            </a:r>
            <a:br>
              <a:rPr lang="en-US" sz="2000" dirty="0">
                <a:latin typeface="Bell MT" panose="02020503060305020303" pitchFamily="18" charset="77"/>
              </a:rPr>
            </a:br>
            <a:r>
              <a:rPr lang="en-US" sz="2000" dirty="0">
                <a:latin typeface="Bell MT" panose="02020503060305020303" pitchFamily="18" charset="77"/>
              </a:rPr>
              <a:t/>
            </a:r>
            <a:br>
              <a:rPr lang="en-US" sz="2000" dirty="0">
                <a:latin typeface="Bell MT" panose="02020503060305020303" pitchFamily="18" charset="77"/>
              </a:rPr>
            </a:br>
            <a:r>
              <a:rPr lang="en-US" sz="2000" dirty="0">
                <a:latin typeface="Bell MT" panose="02020503060305020303" pitchFamily="18" charset="77"/>
              </a:rPr>
              <a:t>United States Patent Office has granted her two patents for “System For And Method of Generating Visual Passwords” (US 9,171,143 B2) and “Establishing An Alternate Call Path Using Short-Range Wireless Technology” (US 9,392,523).</a:t>
            </a:r>
            <a:r>
              <a:rPr lang="en-US" dirty="0">
                <a:latin typeface="Bell MT" panose="02020503060305020303" pitchFamily="18" charset="77"/>
              </a:rPr>
              <a:t/>
            </a:r>
            <a:br>
              <a:rPr lang="en-US" dirty="0">
                <a:latin typeface="Bell MT" panose="02020503060305020303" pitchFamily="18" charset="77"/>
              </a:rPr>
            </a:br>
            <a:endParaRPr lang="en-US" sz="2400" dirty="0">
              <a:latin typeface="Bell MT" panose="02020503060305020303" pitchFamily="18" charset="77"/>
            </a:endParaRPr>
          </a:p>
        </p:txBody>
      </p:sp>
    </p:spTree>
    <p:extLst>
      <p:ext uri="{BB962C8B-B14F-4D97-AF65-F5344CB8AC3E}">
        <p14:creationId xmlns:p14="http://schemas.microsoft.com/office/powerpoint/2010/main" val="407296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Identity Theft - A Gateway Crime</a:t>
            </a:r>
            <a:endParaRPr dirty="0"/>
          </a:p>
        </p:txBody>
      </p:sp>
      <p:sp>
        <p:nvSpPr>
          <p:cNvPr id="135" name="Google Shape;135;p2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What is identity theft? </a:t>
            </a:r>
          </a:p>
          <a:p>
            <a:pPr marL="0" lvl="0" indent="0" algn="l" rtl="0">
              <a:spcBef>
                <a:spcPts val="0"/>
              </a:spcBef>
              <a:spcAft>
                <a:spcPts val="1600"/>
              </a:spcAft>
              <a:buNone/>
            </a:pPr>
            <a:r>
              <a:rPr lang="en-US" dirty="0"/>
              <a:t>Fraudulent acquisition or use of a person’s personally identifiable information (PII)</a:t>
            </a:r>
          </a:p>
          <a:p>
            <a:pPr marL="0" lvl="0" indent="0" algn="l" rtl="0">
              <a:spcBef>
                <a:spcPts val="0"/>
              </a:spcBef>
              <a:spcAft>
                <a:spcPts val="1600"/>
              </a:spcAft>
              <a:buNone/>
            </a:pPr>
            <a:r>
              <a:rPr lang="en-US" dirty="0"/>
              <a:t>What is identity fraud?</a:t>
            </a:r>
          </a:p>
          <a:p>
            <a:pPr marL="0" lvl="0" indent="0" algn="l" rtl="0">
              <a:spcBef>
                <a:spcPts val="0"/>
              </a:spcBef>
              <a:spcAft>
                <a:spcPts val="1600"/>
              </a:spcAft>
              <a:buNone/>
            </a:pPr>
            <a:r>
              <a:rPr lang="en-US" dirty="0"/>
              <a:t>When the information acquired fraudulently is used </a:t>
            </a:r>
            <a:r>
              <a:rPr lang="en-US"/>
              <a:t>for illicit gain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507600" y="302400"/>
            <a:ext cx="8124300" cy="44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l">
              <a:lnSpc>
                <a:spcPct val="100000"/>
              </a:lnSpc>
            </a:pPr>
            <a:r>
              <a:rPr sz="2400" dirty="0">
                <a:solidFill>
                  <a:schemeClr val="dk1"/>
                </a:solidFill>
                <a:latin typeface="Economica"/>
              </a:rPr>
              <a:t>Identity theft complaints in the U.S. in 2017, by nature of crime</a:t>
            </a:r>
          </a:p>
        </p:txBody>
      </p:sp>
      <p:sp>
        <p:nvSpPr>
          <p:cNvPr id="3" name="New shape"/>
          <p:cNvSpPr/>
          <p:nvPr/>
        </p:nvSpPr>
        <p:spPr>
          <a:xfrm>
            <a:off x="507600" y="734400"/>
            <a:ext cx="81243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fontScale="90000" lnSpcReduction="10000"/>
          </a:bodyPr>
          <a:lstStyle/>
          <a:p>
            <a:pPr algn="l">
              <a:lnSpc>
                <a:spcPct val="100000"/>
              </a:lnSpc>
            </a:pPr>
            <a:r>
              <a:rPr sz="1200">
                <a:solidFill>
                  <a:srgbClr val="919191"/>
                </a:solidFill>
                <a:latin typeface="Arial" pitchFamily="34" charset="0"/>
              </a:rPr>
              <a:t>Identity theft complaints in the U.S. 2017, by nature of crime</a:t>
            </a:r>
          </a:p>
        </p:txBody>
      </p:sp>
      <p:sp>
        <p:nvSpPr>
          <p:cNvPr id="4" name="New shape"/>
          <p:cNvSpPr/>
          <p:nvPr/>
        </p:nvSpPr>
        <p:spPr>
          <a:xfrm>
            <a:off x="783000" y="4490100"/>
            <a:ext cx="6210000"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rmAutofit/>
          </a:bodyPr>
          <a:lstStyle/>
          <a:p>
            <a:pPr algn="l">
              <a:lnSpc>
                <a:spcPct val="100000"/>
              </a:lnSpc>
            </a:pPr>
            <a:r>
              <a:rPr sz="600" b="1">
                <a:solidFill>
                  <a:srgbClr val="555555"/>
                </a:solidFill>
                <a:latin typeface="Arial" pitchFamily="34" charset="0"/>
              </a:rPr>
              <a:t>Note: </a:t>
            </a:r>
            <a:r>
              <a:rPr sz="600">
                <a:solidFill>
                  <a:srgbClr val="555555"/>
                </a:solidFill>
                <a:latin typeface="Arial" pitchFamily="34" charset="0"/>
              </a:rPr>
              <a:t> United States; 2017</a:t>
            </a:r>
          </a:p>
          <a:p>
            <a:pPr algn="l"/>
            <a:r>
              <a:rPr sz="600">
                <a:solidFill>
                  <a:srgbClr val="555555"/>
                </a:solidFill>
                <a:latin typeface="Arial" pitchFamily="34" charset="0"/>
              </a:rPr>
              <a:t>Further information regarding this statistic can be found on </a:t>
            </a:r>
            <a:r>
              <a:rPr sz="600">
                <a:solidFill>
                  <a:srgbClr val="555555"/>
                </a:solidFill>
                <a:latin typeface="Arial" pitchFamily="34" charset="0"/>
                <a:hlinkClick r:id="rId2" action="ppaction://hlinksldjump"/>
              </a:rPr>
              <a:t>page 8</a:t>
            </a:r>
            <a:r>
              <a:rPr sz="600">
                <a:solidFill>
                  <a:srgbClr val="555555"/>
                </a:solidFill>
                <a:latin typeface="Arial" pitchFamily="34" charset="0"/>
              </a:rPr>
              <a:t>.</a:t>
            </a:r>
          </a:p>
          <a:p>
            <a:pPr algn="l"/>
            <a:r>
              <a:rPr sz="600" b="1">
                <a:solidFill>
                  <a:srgbClr val="555555"/>
                </a:solidFill>
                <a:latin typeface="Arial" pitchFamily="34" charset="0"/>
              </a:rPr>
              <a:t>Source(s): </a:t>
            </a:r>
            <a:r>
              <a:rPr sz="600">
                <a:solidFill>
                  <a:srgbClr val="555555"/>
                </a:solidFill>
                <a:latin typeface="Arial" pitchFamily="34" charset="0"/>
              </a:rPr>
              <a:t>Federal Trade Commission; </a:t>
            </a:r>
            <a:r>
              <a:rPr sz="600">
                <a:solidFill>
                  <a:srgbClr val="555555"/>
                </a:solidFill>
                <a:latin typeface="Arial" pitchFamily="34" charset="0"/>
                <a:hlinkClick r:id="rId3"/>
              </a:rPr>
              <a:t>ID 194017</a:t>
            </a:r>
          </a:p>
        </p:txBody>
      </p:sp>
      <p:graphicFrame>
        <p:nvGraphicFramePr>
          <p:cNvPr id="5" name="ChartObject"/>
          <p:cNvGraphicFramePr/>
          <p:nvPr/>
        </p:nvGraphicFramePr>
        <p:xfrm>
          <a:off x="507600" y="1080000"/>
          <a:ext cx="7992000"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6" name="New shape"/>
          <p:cNvSpPr/>
          <p:nvPr/>
        </p:nvSpPr>
        <p:spPr>
          <a:xfrm>
            <a:off x="477900" y="4870800"/>
            <a:ext cx="342900" cy="18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ctr"/>
            <a:r>
              <a:rPr sz="750">
                <a:solidFill>
                  <a:srgbClr val="FFFFFF"/>
                </a:solidFill>
                <a:latin typeface="Arial" pitchFamily="34" charset="0"/>
              </a:rPr>
              <a:t>2</a:t>
            </a:r>
          </a:p>
        </p:txBody>
      </p:sp>
    </p:spTree>
    <p:extLst>
      <p:ext uri="{BB962C8B-B14F-4D97-AF65-F5344CB8AC3E}">
        <p14:creationId xmlns:p14="http://schemas.microsoft.com/office/powerpoint/2010/main" val="118138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654CC4-F33F-6540-86D0-9D7CDD925501}"/>
              </a:ext>
            </a:extLst>
          </p:cNvPr>
          <p:cNvSpPr>
            <a:spLocks noGrp="1"/>
          </p:cNvSpPr>
          <p:nvPr>
            <p:ph type="title"/>
          </p:nvPr>
        </p:nvSpPr>
        <p:spPr/>
        <p:txBody>
          <a:bodyPr/>
          <a:lstStyle/>
          <a:p>
            <a:r>
              <a:rPr lang="en-US" dirty="0"/>
              <a:t>2018 Identity Fraud Trends</a:t>
            </a:r>
          </a:p>
        </p:txBody>
      </p:sp>
      <p:sp>
        <p:nvSpPr>
          <p:cNvPr id="7" name="TextBox 6">
            <a:extLst>
              <a:ext uri="{FF2B5EF4-FFF2-40B4-BE49-F238E27FC236}">
                <a16:creationId xmlns:a16="http://schemas.microsoft.com/office/drawing/2014/main" id="{EDC88366-CB92-0841-931F-8F71CA61ED17}"/>
              </a:ext>
            </a:extLst>
          </p:cNvPr>
          <p:cNvSpPr txBox="1"/>
          <p:nvPr/>
        </p:nvSpPr>
        <p:spPr>
          <a:xfrm>
            <a:off x="5113866" y="4673600"/>
            <a:ext cx="3860801" cy="240835"/>
          </a:xfrm>
          <a:prstGeom prst="rect">
            <a:avLst/>
          </a:prstGeom>
          <a:noFill/>
        </p:spPr>
        <p:txBody>
          <a:bodyPr wrap="square" rtlCol="0">
            <a:spAutoFit/>
          </a:bodyPr>
          <a:lstStyle/>
          <a:p>
            <a:pPr marL="596900" lvl="1">
              <a:lnSpc>
                <a:spcPct val="115000"/>
              </a:lnSpc>
              <a:spcBef>
                <a:spcPts val="1600"/>
              </a:spcBef>
              <a:buClr>
                <a:schemeClr val="dk1"/>
              </a:buClr>
              <a:buSzPts val="1400"/>
            </a:pPr>
            <a:r>
              <a:rPr lang="en-US" sz="900" dirty="0">
                <a:solidFill>
                  <a:schemeClr val="dk1"/>
                </a:solidFill>
                <a:latin typeface="Open Sans"/>
                <a:ea typeface="Open Sans"/>
                <a:cs typeface="Open Sans"/>
                <a:sym typeface="Open Sans"/>
              </a:rPr>
              <a:t> </a:t>
            </a:r>
            <a:r>
              <a:rPr lang="en-US" sz="900" b="1" dirty="0"/>
              <a:t>©</a:t>
            </a:r>
            <a:r>
              <a:rPr lang="en-US" sz="900" dirty="0">
                <a:solidFill>
                  <a:schemeClr val="dk1"/>
                </a:solidFill>
                <a:latin typeface="Open Sans"/>
                <a:ea typeface="Open Sans"/>
                <a:cs typeface="Open Sans"/>
                <a:sym typeface="Open Sans"/>
              </a:rPr>
              <a:t>   2018 Javelin Strategy &amp; Research, Identity Fraud Study</a:t>
            </a:r>
          </a:p>
        </p:txBody>
      </p:sp>
      <p:sp>
        <p:nvSpPr>
          <p:cNvPr id="2" name="TextBox 1">
            <a:extLst>
              <a:ext uri="{FF2B5EF4-FFF2-40B4-BE49-F238E27FC236}">
                <a16:creationId xmlns:a16="http://schemas.microsoft.com/office/drawing/2014/main" id="{4888890A-9440-984D-B41A-A4894560D51C}"/>
              </a:ext>
            </a:extLst>
          </p:cNvPr>
          <p:cNvSpPr txBox="1"/>
          <p:nvPr/>
        </p:nvSpPr>
        <p:spPr>
          <a:xfrm>
            <a:off x="311700" y="1156086"/>
            <a:ext cx="7892263" cy="3323987"/>
          </a:xfrm>
          <a:prstGeom prst="rect">
            <a:avLst/>
          </a:prstGeom>
          <a:noFill/>
        </p:spPr>
        <p:txBody>
          <a:bodyPr wrap="square" rtlCol="0">
            <a:spAutoFit/>
          </a:bodyPr>
          <a:lstStyle/>
          <a:p>
            <a:endParaRPr lang="en-US" dirty="0"/>
          </a:p>
          <a:p>
            <a:r>
              <a:rPr lang="en-US" dirty="0"/>
              <a:t>6.64% of consumers became victims of identity fraud</a:t>
            </a:r>
          </a:p>
          <a:p>
            <a:endParaRPr lang="en-US" dirty="0"/>
          </a:p>
          <a:p>
            <a:r>
              <a:rPr lang="en-US" dirty="0"/>
              <a:t>Account takeover grew significantly to $5.1 Billion, a four year high</a:t>
            </a:r>
          </a:p>
          <a:p>
            <a:endParaRPr lang="en-US" dirty="0"/>
          </a:p>
          <a:p>
            <a:r>
              <a:rPr lang="en-US" dirty="0"/>
              <a:t>Online shopping present the greatest fraud risk </a:t>
            </a:r>
          </a:p>
          <a:p>
            <a:endParaRPr lang="en-US" dirty="0"/>
          </a:p>
          <a:p>
            <a:r>
              <a:rPr lang="en-US" dirty="0"/>
              <a:t>Card not present 81% more prevalent than point of sale fraud</a:t>
            </a:r>
          </a:p>
          <a:p>
            <a:endParaRPr lang="en-US" dirty="0"/>
          </a:p>
          <a:p>
            <a:r>
              <a:rPr lang="en-US" dirty="0"/>
              <a:t>Fraudsters are causing 200% more monetary damage than previous high</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19110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654CC4-F33F-6540-86D0-9D7CDD925501}"/>
              </a:ext>
            </a:extLst>
          </p:cNvPr>
          <p:cNvSpPr>
            <a:spLocks noGrp="1"/>
          </p:cNvSpPr>
          <p:nvPr>
            <p:ph type="title"/>
          </p:nvPr>
        </p:nvSpPr>
        <p:spPr/>
        <p:txBody>
          <a:bodyPr/>
          <a:lstStyle/>
          <a:p>
            <a:r>
              <a:rPr lang="en-US" dirty="0"/>
              <a:t>2018 Identity Fraud Trends</a:t>
            </a:r>
          </a:p>
        </p:txBody>
      </p:sp>
      <p:sp>
        <p:nvSpPr>
          <p:cNvPr id="6" name="Text Placeholder 5">
            <a:extLst>
              <a:ext uri="{FF2B5EF4-FFF2-40B4-BE49-F238E27FC236}">
                <a16:creationId xmlns:a16="http://schemas.microsoft.com/office/drawing/2014/main" id="{C599032D-0C02-734A-90FE-56A283FDE7F3}"/>
              </a:ext>
            </a:extLst>
          </p:cNvPr>
          <p:cNvSpPr>
            <a:spLocks noGrp="1"/>
          </p:cNvSpPr>
          <p:nvPr>
            <p:ph type="body" idx="1"/>
          </p:nvPr>
        </p:nvSpPr>
        <p:spPr>
          <a:xfrm>
            <a:off x="311700" y="1225225"/>
            <a:ext cx="8520600" cy="2178375"/>
          </a:xfrm>
        </p:spPr>
        <p:txBody>
          <a:bodyPr/>
          <a:lstStyle/>
          <a:p>
            <a:pPr marL="114300" indent="0">
              <a:buNone/>
            </a:pPr>
            <a:endParaRPr lang="en-US" dirty="0"/>
          </a:p>
          <a:p>
            <a:pPr marL="114300" indent="0">
              <a:buNone/>
            </a:pPr>
            <a:r>
              <a:rPr lang="en-US" dirty="0"/>
              <a:t>So what are you going to see more off?</a:t>
            </a:r>
          </a:p>
          <a:p>
            <a:pPr marL="596900" lvl="1" indent="0">
              <a:buNone/>
            </a:pPr>
            <a:r>
              <a:rPr lang="en-US" dirty="0"/>
              <a:t>Account Takeover</a:t>
            </a:r>
          </a:p>
          <a:p>
            <a:pPr marL="596900" lvl="1" indent="0">
              <a:buNone/>
            </a:pPr>
            <a:r>
              <a:rPr lang="en-US" dirty="0"/>
              <a:t>New Accounts</a:t>
            </a:r>
          </a:p>
          <a:p>
            <a:pPr marL="596900" lvl="1" indent="0">
              <a:buNone/>
            </a:pPr>
            <a:r>
              <a:rPr lang="en-US" dirty="0"/>
              <a:t>Card Not Present</a:t>
            </a:r>
          </a:p>
        </p:txBody>
      </p:sp>
      <p:sp>
        <p:nvSpPr>
          <p:cNvPr id="7" name="TextBox 6">
            <a:extLst>
              <a:ext uri="{FF2B5EF4-FFF2-40B4-BE49-F238E27FC236}">
                <a16:creationId xmlns:a16="http://schemas.microsoft.com/office/drawing/2014/main" id="{EDC88366-CB92-0841-931F-8F71CA61ED17}"/>
              </a:ext>
            </a:extLst>
          </p:cNvPr>
          <p:cNvSpPr txBox="1"/>
          <p:nvPr/>
        </p:nvSpPr>
        <p:spPr>
          <a:xfrm>
            <a:off x="5113866" y="4673600"/>
            <a:ext cx="3860801" cy="240835"/>
          </a:xfrm>
          <a:prstGeom prst="rect">
            <a:avLst/>
          </a:prstGeom>
          <a:noFill/>
        </p:spPr>
        <p:txBody>
          <a:bodyPr wrap="square" rtlCol="0">
            <a:spAutoFit/>
          </a:bodyPr>
          <a:lstStyle/>
          <a:p>
            <a:pPr marL="596900" lvl="1">
              <a:lnSpc>
                <a:spcPct val="115000"/>
              </a:lnSpc>
              <a:spcBef>
                <a:spcPts val="1600"/>
              </a:spcBef>
              <a:buClr>
                <a:schemeClr val="dk1"/>
              </a:buClr>
              <a:buSzPts val="1400"/>
            </a:pPr>
            <a:r>
              <a:rPr lang="en-US" sz="900" dirty="0">
                <a:solidFill>
                  <a:schemeClr val="dk1"/>
                </a:solidFill>
                <a:latin typeface="Open Sans"/>
                <a:ea typeface="Open Sans"/>
                <a:cs typeface="Open Sans"/>
                <a:sym typeface="Open Sans"/>
              </a:rPr>
              <a:t> </a:t>
            </a:r>
            <a:r>
              <a:rPr lang="en-US" sz="900" b="1" dirty="0"/>
              <a:t>©</a:t>
            </a:r>
            <a:r>
              <a:rPr lang="en-US" sz="900" dirty="0">
                <a:solidFill>
                  <a:schemeClr val="dk1"/>
                </a:solidFill>
                <a:latin typeface="Open Sans"/>
                <a:ea typeface="Open Sans"/>
                <a:cs typeface="Open Sans"/>
                <a:sym typeface="Open Sans"/>
              </a:rPr>
              <a:t>   2018 Javelin Strategy &amp; Research, Identity Fraud Study</a:t>
            </a:r>
          </a:p>
        </p:txBody>
      </p:sp>
    </p:spTree>
    <p:extLst>
      <p:ext uri="{BB962C8B-B14F-4D97-AF65-F5344CB8AC3E}">
        <p14:creationId xmlns:p14="http://schemas.microsoft.com/office/powerpoint/2010/main" val="5752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507600" y="302400"/>
            <a:ext cx="8124300" cy="44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l">
              <a:lnSpc>
                <a:spcPct val="100000"/>
              </a:lnSpc>
            </a:pPr>
            <a:r>
              <a:rPr sz="2400" dirty="0">
                <a:solidFill>
                  <a:schemeClr val="dk1"/>
                </a:solidFill>
                <a:latin typeface="Economica"/>
                <a:sym typeface="Economica"/>
              </a:rPr>
              <a:t>Share of internet users in the United States who have been victim of online identity theft as of October 201</a:t>
            </a:r>
            <a:r>
              <a:rPr lang="en-US" sz="2400" dirty="0">
                <a:solidFill>
                  <a:schemeClr val="dk1"/>
                </a:solidFill>
                <a:latin typeface="Economica"/>
                <a:sym typeface="Economica"/>
              </a:rPr>
              <a:t>8</a:t>
            </a:r>
            <a:endParaRPr sz="2400" dirty="0">
              <a:solidFill>
                <a:schemeClr val="dk1"/>
              </a:solidFill>
              <a:latin typeface="Economica"/>
              <a:sym typeface="Economica"/>
            </a:endParaRPr>
          </a:p>
        </p:txBody>
      </p:sp>
      <p:sp>
        <p:nvSpPr>
          <p:cNvPr id="3" name="New shape"/>
          <p:cNvSpPr/>
          <p:nvPr/>
        </p:nvSpPr>
        <p:spPr>
          <a:xfrm>
            <a:off x="507600" y="734400"/>
            <a:ext cx="81243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fontScale="90000" lnSpcReduction="10000"/>
          </a:bodyPr>
          <a:lstStyle/>
          <a:p>
            <a:pPr algn="l">
              <a:lnSpc>
                <a:spcPct val="100000"/>
              </a:lnSpc>
            </a:pPr>
            <a:r>
              <a:rPr sz="1200">
                <a:solidFill>
                  <a:srgbClr val="919191"/>
                </a:solidFill>
                <a:latin typeface="Arial" pitchFamily="34" charset="0"/>
              </a:rPr>
              <a:t>U.S. internet user online identity theft rate 2018</a:t>
            </a:r>
          </a:p>
        </p:txBody>
      </p:sp>
      <p:sp>
        <p:nvSpPr>
          <p:cNvPr id="4" name="New shape"/>
          <p:cNvSpPr/>
          <p:nvPr/>
        </p:nvSpPr>
        <p:spPr>
          <a:xfrm>
            <a:off x="783000" y="4490100"/>
            <a:ext cx="6210000"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rmAutofit/>
          </a:bodyPr>
          <a:lstStyle/>
          <a:p>
            <a:pPr algn="l">
              <a:lnSpc>
                <a:spcPct val="100000"/>
              </a:lnSpc>
            </a:pPr>
            <a:r>
              <a:rPr sz="600" b="1">
                <a:solidFill>
                  <a:srgbClr val="555555"/>
                </a:solidFill>
                <a:latin typeface="Arial" pitchFamily="34" charset="0"/>
              </a:rPr>
              <a:t>Note: </a:t>
            </a:r>
            <a:r>
              <a:rPr sz="600">
                <a:solidFill>
                  <a:srgbClr val="555555"/>
                </a:solidFill>
                <a:latin typeface="Arial" pitchFamily="34" charset="0"/>
              </a:rPr>
              <a:t> United States; October 2018; 18 years and older; 1,209 Respondents; internet users</a:t>
            </a:r>
          </a:p>
          <a:p>
            <a:pPr algn="l"/>
            <a:r>
              <a:rPr sz="600">
                <a:solidFill>
                  <a:srgbClr val="555555"/>
                </a:solidFill>
                <a:latin typeface="Arial" pitchFamily="34" charset="0"/>
              </a:rPr>
              <a:t>Further information regarding this statistic can be found on </a:t>
            </a:r>
            <a:r>
              <a:rPr sz="600">
                <a:solidFill>
                  <a:srgbClr val="555555"/>
                </a:solidFill>
                <a:latin typeface="Arial" pitchFamily="34" charset="0"/>
                <a:hlinkClick r:id="rId2" action="ppaction://hlinksldjump"/>
              </a:rPr>
              <a:t>page 8</a:t>
            </a:r>
            <a:r>
              <a:rPr sz="600">
                <a:solidFill>
                  <a:srgbClr val="555555"/>
                </a:solidFill>
                <a:latin typeface="Arial" pitchFamily="34" charset="0"/>
              </a:rPr>
              <a:t>.</a:t>
            </a:r>
          </a:p>
          <a:p>
            <a:pPr algn="l"/>
            <a:r>
              <a:rPr sz="600" b="1">
                <a:solidFill>
                  <a:srgbClr val="555555"/>
                </a:solidFill>
                <a:latin typeface="Arial" pitchFamily="34" charset="0"/>
              </a:rPr>
              <a:t>Source(s): </a:t>
            </a:r>
            <a:r>
              <a:rPr sz="600">
                <a:solidFill>
                  <a:srgbClr val="555555"/>
                </a:solidFill>
                <a:latin typeface="Arial" pitchFamily="34" charset="0"/>
              </a:rPr>
              <a:t>YouGov; </a:t>
            </a:r>
            <a:r>
              <a:rPr sz="600">
                <a:solidFill>
                  <a:srgbClr val="555555"/>
                </a:solidFill>
                <a:latin typeface="Arial" pitchFamily="34" charset="0"/>
                <a:hlinkClick r:id="rId3"/>
              </a:rPr>
              <a:t>ID 763130</a:t>
            </a:r>
          </a:p>
        </p:txBody>
      </p:sp>
      <p:graphicFrame>
        <p:nvGraphicFramePr>
          <p:cNvPr id="5" name="ChartObject"/>
          <p:cNvGraphicFramePr/>
          <p:nvPr/>
        </p:nvGraphicFramePr>
        <p:xfrm>
          <a:off x="507600" y="1080000"/>
          <a:ext cx="7992000"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6" name="New shape"/>
          <p:cNvSpPr/>
          <p:nvPr/>
        </p:nvSpPr>
        <p:spPr>
          <a:xfrm>
            <a:off x="477900" y="4870800"/>
            <a:ext cx="342900" cy="18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ctr"/>
            <a:endParaRPr sz="750" dirty="0">
              <a:solidFill>
                <a:srgbClr val="FFFFFF"/>
              </a:solidFill>
              <a:latin typeface="Arial" pitchFamily="34" charset="0"/>
            </a:endParaRPr>
          </a:p>
        </p:txBody>
      </p:sp>
    </p:spTree>
    <p:extLst>
      <p:ext uri="{BB962C8B-B14F-4D97-AF65-F5344CB8AC3E}">
        <p14:creationId xmlns:p14="http://schemas.microsoft.com/office/powerpoint/2010/main" val="47391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3E37-FFCA-4449-B0ED-43A00E9719E3}"/>
              </a:ext>
            </a:extLst>
          </p:cNvPr>
          <p:cNvSpPr>
            <a:spLocks noGrp="1"/>
          </p:cNvSpPr>
          <p:nvPr>
            <p:ph type="title"/>
          </p:nvPr>
        </p:nvSpPr>
        <p:spPr>
          <a:xfrm>
            <a:off x="311699" y="315925"/>
            <a:ext cx="3721915" cy="2572554"/>
          </a:xfrm>
        </p:spPr>
        <p:txBody>
          <a:bodyPr/>
          <a:lstStyle/>
          <a:p>
            <a:r>
              <a:rPr lang="en-US" dirty="0"/>
              <a:t>I am over a hundred years old and never click on a link in an email</a:t>
            </a:r>
          </a:p>
        </p:txBody>
      </p:sp>
      <p:pic>
        <p:nvPicPr>
          <p:cNvPr id="5" name="Picture 4">
            <a:extLst>
              <a:ext uri="{FF2B5EF4-FFF2-40B4-BE49-F238E27FC236}">
                <a16:creationId xmlns:a16="http://schemas.microsoft.com/office/drawing/2014/main" id="{C9D9AACA-20A5-9249-91F7-D78C771699E9}"/>
              </a:ext>
            </a:extLst>
          </p:cNvPr>
          <p:cNvPicPr>
            <a:picLocks noChangeAspect="1"/>
          </p:cNvPicPr>
          <p:nvPr/>
        </p:nvPicPr>
        <p:blipFill>
          <a:blip r:embed="rId2"/>
          <a:stretch>
            <a:fillRect/>
          </a:stretch>
        </p:blipFill>
        <p:spPr>
          <a:xfrm>
            <a:off x="4187440" y="0"/>
            <a:ext cx="4307080" cy="5005525"/>
          </a:xfrm>
          <a:prstGeom prst="rect">
            <a:avLst/>
          </a:prstGeom>
        </p:spPr>
      </p:pic>
    </p:spTree>
    <p:extLst>
      <p:ext uri="{BB962C8B-B14F-4D97-AF65-F5344CB8AC3E}">
        <p14:creationId xmlns:p14="http://schemas.microsoft.com/office/powerpoint/2010/main" val="10726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2589</TotalTime>
  <Words>869</Words>
  <Application>Microsoft Office PowerPoint</Application>
  <PresentationFormat>On-screen Show (16:9)</PresentationFormat>
  <Paragraphs>150</Paragraphs>
  <Slides>38</Slides>
  <Notes>21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Open Sans</vt:lpstr>
      <vt:lpstr>Arial</vt:lpstr>
      <vt:lpstr>Economica</vt:lpstr>
      <vt:lpstr>Bell MT</vt:lpstr>
      <vt:lpstr>Luxe</vt:lpstr>
      <vt:lpstr>Latest Trends in Identity Theft</vt:lpstr>
      <vt:lpstr>PowerPoint Presentation</vt:lpstr>
      <vt:lpstr>PowerPoint Presentation</vt:lpstr>
      <vt:lpstr>Identity Theft - A Gateway Crime</vt:lpstr>
      <vt:lpstr>PowerPoint Presentation</vt:lpstr>
      <vt:lpstr>2018 Identity Fraud Trends</vt:lpstr>
      <vt:lpstr>2018 Identity Fraud Trends</vt:lpstr>
      <vt:lpstr>PowerPoint Presentation</vt:lpstr>
      <vt:lpstr>I am over a hundred years old and never click on a link in an email</vt:lpstr>
      <vt:lpstr>I am 6 years old and have never shopped online</vt:lpstr>
      <vt:lpstr>PowerPoint Presentation</vt:lpstr>
      <vt:lpstr>Can you prevent identity theft?</vt:lpstr>
      <vt:lpstr>First</vt:lpstr>
      <vt:lpstr>Then</vt:lpstr>
      <vt:lpstr>PowerPoint Presentation</vt:lpstr>
      <vt:lpstr>…</vt:lpstr>
      <vt:lpstr>…</vt:lpstr>
      <vt:lpstr>Now is my identity secure</vt:lpstr>
      <vt:lpstr>Lifecycle of a stolen identity</vt:lpstr>
      <vt:lpstr>PowerPoint Presentation</vt:lpstr>
      <vt:lpstr>Traded   </vt:lpstr>
      <vt:lpstr>Card shop selling skimmed and cloned cards</vt:lpstr>
      <vt:lpstr>Recycled - Phishing warning on dark web</vt:lpstr>
      <vt:lpstr>Criminal charges due to stolen identity </vt:lpstr>
      <vt:lpstr>Loss of security clearance due to stolen identity </vt:lpstr>
      <vt:lpstr>                         Child protective services at your door due to stolen identity? </vt:lpstr>
      <vt:lpstr>Drug charges due to medical identity theft</vt:lpstr>
      <vt:lpstr>Victim enabled identity theft</vt:lpstr>
      <vt:lpstr>Recovery</vt:lpstr>
      <vt:lpstr>…</vt:lpstr>
      <vt:lpstr>Obtain &amp; Review Reports</vt:lpstr>
      <vt:lpstr>...</vt:lpstr>
      <vt:lpstr>Cleanup</vt:lpstr>
      <vt:lpstr>…</vt:lpstr>
      <vt:lpstr>A few more things…</vt:lpstr>
      <vt:lpstr>and…</vt:lpstr>
      <vt:lpstr>Questions</vt:lpstr>
      <vt:lpstr>Niloufer Tamboly, Co-founder &amp; President, (ISC)2 New Jersey Chapter (a membership based association of cybersecurity professionals)  Niloufer ( ntamboly@gmail.com )is a risk management professional and helps companies prevent, detect and mitigate technology and business risks.   United States Patent Office has granted her two patents for “System For And Method of Generating Visual Passwords” (US 9,171,143 B2) and “Establishing An Alternate Call Path Using Short-Range Wireless Technology” (US 9,392,523).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Latest Trends in Identity Theft</dc:title>
  <dc:creator>CARLAB</dc:creator>
  <cp:lastModifiedBy>CARLAB</cp:lastModifiedBy>
  <cp:revision>54</cp:revision>
  <dcterms:modified xsi:type="dcterms:W3CDTF">2018-12-07T11:49:31Z</dcterms:modified>
</cp:coreProperties>
</file>